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3"/>
  </p:notesMasterIdLst>
  <p:sldIdLst>
    <p:sldId id="256" r:id="rId2"/>
    <p:sldId id="454" r:id="rId3"/>
    <p:sldId id="479" r:id="rId4"/>
    <p:sldId id="455" r:id="rId5"/>
    <p:sldId id="458" r:id="rId6"/>
    <p:sldId id="460" r:id="rId7"/>
    <p:sldId id="459" r:id="rId8"/>
    <p:sldId id="494" r:id="rId9"/>
    <p:sldId id="467" r:id="rId10"/>
    <p:sldId id="466" r:id="rId11"/>
    <p:sldId id="476" r:id="rId12"/>
    <p:sldId id="474" r:id="rId13"/>
    <p:sldId id="465" r:id="rId14"/>
    <p:sldId id="461" r:id="rId15"/>
    <p:sldId id="475" r:id="rId16"/>
    <p:sldId id="468" r:id="rId17"/>
    <p:sldId id="481" r:id="rId18"/>
    <p:sldId id="517" r:id="rId19"/>
    <p:sldId id="477" r:id="rId20"/>
    <p:sldId id="413" r:id="rId21"/>
    <p:sldId id="456" r:id="rId22"/>
    <p:sldId id="457" r:id="rId23"/>
    <p:sldId id="520" r:id="rId24"/>
    <p:sldId id="516" r:id="rId25"/>
    <p:sldId id="511" r:id="rId26"/>
    <p:sldId id="522" r:id="rId27"/>
    <p:sldId id="449" r:id="rId28"/>
    <p:sldId id="446" r:id="rId29"/>
    <p:sldId id="448" r:id="rId30"/>
    <p:sldId id="484" r:id="rId31"/>
    <p:sldId id="451" r:id="rId32"/>
    <p:sldId id="493" r:id="rId33"/>
    <p:sldId id="490" r:id="rId34"/>
    <p:sldId id="491" r:id="rId35"/>
    <p:sldId id="492" r:id="rId36"/>
    <p:sldId id="500" r:id="rId37"/>
    <p:sldId id="531" r:id="rId38"/>
    <p:sldId id="501" r:id="rId39"/>
    <p:sldId id="502" r:id="rId40"/>
    <p:sldId id="486" r:id="rId41"/>
    <p:sldId id="52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4" autoAdjust="0"/>
  </p:normalViewPr>
  <p:slideViewPr>
    <p:cSldViewPr>
      <p:cViewPr varScale="1">
        <p:scale>
          <a:sx n="71" d="100"/>
          <a:sy n="71" d="100"/>
        </p:scale>
        <p:origin x="11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373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Cartella%20di%20lavoro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>
                <a:solidFill>
                  <a:schemeClr val="tx1"/>
                </a:solidFill>
              </a:defRPr>
            </a:pPr>
            <a:r>
              <a:rPr lang="pl-PL" dirty="0" err="1" smtClean="0">
                <a:solidFill>
                  <a:schemeClr val="tx1"/>
                </a:solidFill>
              </a:rPr>
              <a:t>Prewalencja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ASF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5.3956571400797113E-2"/>
          <c:y val="2.2424667133847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Foglio1!$C$10</c:f>
              <c:strCache>
                <c:ptCount val="1"/>
                <c:pt idx="0">
                  <c:v>ASF Prevalence</c:v>
                </c:pt>
              </c:strCache>
            </c:strRef>
          </c:tx>
          <c:spPr>
            <a:ln>
              <a:solidFill>
                <a:srgbClr val="4F81BD">
                  <a:lumMod val="75000"/>
                </a:srgbClr>
              </a:solidFill>
            </a:ln>
          </c:spPr>
          <c:marker>
            <c:symbol val="none"/>
          </c:marker>
          <c:cat>
            <c:numRef>
              <c:f>Foglio1!$B$11:$B$28</c:f>
              <c:numCache>
                <c:formatCode>General</c:formatCode>
                <c:ptCount val="18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8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0.9</c:v>
                </c:pt>
                <c:pt idx="10">
                  <c:v>0.9</c:v>
                </c:pt>
                <c:pt idx="11">
                  <c:v>0.70000000000000018</c:v>
                </c:pt>
                <c:pt idx="12">
                  <c:v>0.4</c:v>
                </c:pt>
                <c:pt idx="13">
                  <c:v>0.3000000000000001</c:v>
                </c:pt>
                <c:pt idx="14">
                  <c:v>0.4</c:v>
                </c:pt>
                <c:pt idx="15">
                  <c:v>0.3000000000000001</c:v>
                </c:pt>
                <c:pt idx="16">
                  <c:v>0.5</c:v>
                </c:pt>
                <c:pt idx="17">
                  <c:v>0.3000000000000001</c:v>
                </c:pt>
              </c:numCache>
            </c:numRef>
          </c:cat>
          <c:val>
            <c:numRef>
              <c:f>Foglio1!$C$11:$C$28</c:f>
              <c:numCache>
                <c:formatCode>General</c:formatCode>
                <c:ptCount val="18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2.2999999999999998</c:v>
                </c:pt>
                <c:pt idx="4">
                  <c:v>2</c:v>
                </c:pt>
                <c:pt idx="5">
                  <c:v>1.5</c:v>
                </c:pt>
                <c:pt idx="6">
                  <c:v>1</c:v>
                </c:pt>
                <c:pt idx="7">
                  <c:v>1</c:v>
                </c:pt>
                <c:pt idx="8">
                  <c:v>0.6000000000000002</c:v>
                </c:pt>
                <c:pt idx="9">
                  <c:v>0.4</c:v>
                </c:pt>
                <c:pt idx="10">
                  <c:v>0.3000000000000001</c:v>
                </c:pt>
                <c:pt idx="11">
                  <c:v>0.5</c:v>
                </c:pt>
                <c:pt idx="12">
                  <c:v>0.3000000000000001</c:v>
                </c:pt>
                <c:pt idx="13">
                  <c:v>0.4</c:v>
                </c:pt>
                <c:pt idx="14">
                  <c:v>0.2</c:v>
                </c:pt>
                <c:pt idx="15">
                  <c:v>0.3000000000000001</c:v>
                </c:pt>
                <c:pt idx="16">
                  <c:v>0.2</c:v>
                </c:pt>
                <c:pt idx="17">
                  <c:v>0.3000000000000001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080-40A4-8F68-6A792C5D4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652032"/>
        <c:axId val="155437192"/>
      </c:lineChart>
      <c:catAx>
        <c:axId val="15565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55437192"/>
        <c:crosses val="autoZero"/>
        <c:auto val="1"/>
        <c:lblAlgn val="ctr"/>
        <c:lblOffset val="100"/>
        <c:noMultiLvlLbl val="0"/>
      </c:catAx>
      <c:valAx>
        <c:axId val="155437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652032"/>
        <c:crosses val="autoZero"/>
        <c:crossBetween val="between"/>
      </c:valAx>
      <c:spPr>
        <a:ln>
          <a:solidFill>
            <a:srgbClr val="FF0000"/>
          </a:solidFill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0.46899</cdr:x>
      <cdr:y>0.85384</cdr:y>
    </cdr:from>
    <cdr:to>
      <cdr:x>0.50206</cdr:x>
      <cdr:y>0.90683</cdr:y>
    </cdr:to>
    <cdr:sp macro="" textlink="">
      <cdr:nvSpPr>
        <cdr:cNvPr id="2" name="Figura a mano libera 1"/>
        <cdr:cNvSpPr/>
      </cdr:nvSpPr>
      <cdr:spPr>
        <a:xfrm xmlns:a="http://schemas.openxmlformats.org/drawingml/2006/main">
          <a:off x="3859632" y="3868530"/>
          <a:ext cx="272101" cy="240047"/>
        </a:xfrm>
        <a:custGeom xmlns:a="http://schemas.openxmlformats.org/drawingml/2006/main">
          <a:avLst/>
          <a:gdLst>
            <a:gd name="connsiteX0" fmla="*/ 170501 w 272101"/>
            <a:gd name="connsiteY0" fmla="*/ 136203 h 240047"/>
            <a:gd name="connsiteX1" fmla="*/ 170501 w 272101"/>
            <a:gd name="connsiteY1" fmla="*/ 136203 h 240047"/>
            <a:gd name="connsiteX2" fmla="*/ 272101 w 272101"/>
            <a:gd name="connsiteY2" fmla="*/ 737 h 240047"/>
            <a:gd name="connsiteX3" fmla="*/ 51968 w 272101"/>
            <a:gd name="connsiteY3" fmla="*/ 68470 h 240047"/>
            <a:gd name="connsiteX4" fmla="*/ 18101 w 272101"/>
            <a:gd name="connsiteY4" fmla="*/ 119270 h 240047"/>
            <a:gd name="connsiteX5" fmla="*/ 18101 w 272101"/>
            <a:gd name="connsiteY5" fmla="*/ 237803 h 240047"/>
            <a:gd name="connsiteX6" fmla="*/ 35035 w 272101"/>
            <a:gd name="connsiteY6" fmla="*/ 237803 h 240047"/>
            <a:gd name="connsiteX7" fmla="*/ 35035 w 272101"/>
            <a:gd name="connsiteY7" fmla="*/ 237803 h 24004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272101" h="240047">
              <a:moveTo>
                <a:pt x="170501" y="136203"/>
              </a:moveTo>
              <a:lnTo>
                <a:pt x="170501" y="136203"/>
              </a:lnTo>
              <a:lnTo>
                <a:pt x="272101" y="737"/>
              </a:lnTo>
              <a:cubicBezTo>
                <a:pt x="-25233" y="25514"/>
                <a:pt x="110444" y="-48481"/>
                <a:pt x="51968" y="68470"/>
              </a:cubicBezTo>
              <a:cubicBezTo>
                <a:pt x="42867" y="86673"/>
                <a:pt x="29390" y="102337"/>
                <a:pt x="18101" y="119270"/>
              </a:cubicBezTo>
              <a:cubicBezTo>
                <a:pt x="332" y="172578"/>
                <a:pt x="-11666" y="178270"/>
                <a:pt x="18101" y="237803"/>
              </a:cubicBezTo>
              <a:cubicBezTo>
                <a:pt x="20625" y="242852"/>
                <a:pt x="29390" y="237803"/>
                <a:pt x="35035" y="237803"/>
              </a:cubicBezTo>
              <a:lnTo>
                <a:pt x="35035" y="237803"/>
              </a:lnTo>
            </a:path>
          </a:pathLst>
        </a:custGeom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it-IT">
            <a:ln w="76200" cmpd="sng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0.16094</cdr:x>
      <cdr:y>0.10089</cdr:y>
    </cdr:from>
    <cdr:to>
      <cdr:x>0.6039</cdr:x>
      <cdr:y>0.28956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1177324" y="406313"/>
          <a:ext cx="3240360" cy="7598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l-PL" sz="2000" dirty="0" smtClean="0">
              <a:solidFill>
                <a:schemeClr val="tx1"/>
              </a:solidFill>
            </a:rPr>
            <a:t>Szerzenie się zależne </a:t>
          </a:r>
        </a:p>
        <a:p xmlns:a="http://schemas.openxmlformats.org/drawingml/2006/main">
          <a:pPr algn="ctr"/>
          <a:r>
            <a:rPr lang="pl-PL" sz="2000" dirty="0" smtClean="0">
              <a:solidFill>
                <a:schemeClr val="tx1"/>
              </a:solidFill>
            </a:rPr>
            <a:t>od gęstości populacji dzików</a:t>
          </a:r>
          <a:endParaRPr lang="it-IT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</cdr:x>
      <cdr:y>0.70562</cdr:y>
    </cdr:from>
    <cdr:to>
      <cdr:x>0.64</cdr:x>
      <cdr:y>0.80098</cdr:y>
    </cdr:to>
    <cdr:cxnSp macro="">
      <cdr:nvCxnSpPr>
        <cdr:cNvPr id="5" name="Connettore 2 4"/>
        <cdr:cNvCxnSpPr/>
      </cdr:nvCxnSpPr>
      <cdr:spPr bwMode="auto">
        <a:xfrm xmlns:a="http://schemas.openxmlformats.org/drawingml/2006/main">
          <a:off x="5266928" y="3196952"/>
          <a:ext cx="0" cy="43204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0.745</cdr:x>
      <cdr:y>0.7374</cdr:y>
    </cdr:from>
    <cdr:to>
      <cdr:x>0.745</cdr:x>
      <cdr:y>0.84866</cdr:y>
    </cdr:to>
    <cdr:cxnSp macro="">
      <cdr:nvCxnSpPr>
        <cdr:cNvPr id="6" name="Connettore 2 5"/>
        <cdr:cNvCxnSpPr/>
      </cdr:nvCxnSpPr>
      <cdr:spPr bwMode="auto">
        <a:xfrm xmlns:a="http://schemas.openxmlformats.org/drawingml/2006/main">
          <a:off x="6131024" y="3340968"/>
          <a:ext cx="0" cy="5040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0.91999</cdr:x>
      <cdr:y>0.7374</cdr:y>
    </cdr:from>
    <cdr:to>
      <cdr:x>0.91999</cdr:x>
      <cdr:y>0.88044</cdr:y>
    </cdr:to>
    <cdr:cxnSp macro="">
      <cdr:nvCxnSpPr>
        <cdr:cNvPr id="9" name="Connettore 2 8"/>
        <cdr:cNvCxnSpPr/>
      </cdr:nvCxnSpPr>
      <cdr:spPr bwMode="auto">
        <a:xfrm xmlns:a="http://schemas.openxmlformats.org/drawingml/2006/main">
          <a:off x="7571184" y="3340968"/>
          <a:ext cx="0" cy="64807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0.4475</cdr:x>
      <cdr:y>0.499</cdr:y>
    </cdr:from>
    <cdr:to>
      <cdr:x>0.50875</cdr:x>
      <cdr:y>0.7374</cdr:y>
    </cdr:to>
    <cdr:sp macro="" textlink="">
      <cdr:nvSpPr>
        <cdr:cNvPr id="4" name="Freccia giù 3"/>
        <cdr:cNvSpPr/>
      </cdr:nvSpPr>
      <cdr:spPr>
        <a:xfrm xmlns:a="http://schemas.openxmlformats.org/drawingml/2006/main">
          <a:off x="3682752" y="2260848"/>
          <a:ext cx="504056" cy="108012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133176"/>
        </a:solidFill>
        <a:ln xmlns:a="http://schemas.openxmlformats.org/drawingml/2006/main">
          <a:solidFill>
            <a:srgbClr val="13317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AA350-5C42-4AA1-8078-2E534E4F3380}" type="datetimeFigureOut">
              <a:rPr lang="pl-PL" smtClean="0"/>
              <a:pPr/>
              <a:t>20.10.2016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84AD9-1FBB-4E08-84B5-2F71B5B2E2C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77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84AD9-1FBB-4E08-84B5-2F71B5B2E2CE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94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808200" y="-12715875"/>
            <a:ext cx="17935575" cy="13452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l-PL" altLang="pl-PL" sz="2800" smtClean="0">
                <a:latin typeface="Times New Roman CE" panose="02020603050405020304" pitchFamily="18" charset="0"/>
                <a:cs typeface="Arial" panose="020B0604020202020204" pitchFamily="34" charset="0"/>
              </a:rPr>
              <a:t>Kontakt bezpośredni zwierząt (świnie, dziki)</a:t>
            </a:r>
          </a:p>
          <a:p>
            <a:r>
              <a:rPr lang="pl-PL" altLang="pl-PL" sz="2800" smtClean="0">
                <a:latin typeface="Times New Roman CE" panose="02020603050405020304" pitchFamily="18" charset="0"/>
                <a:cs typeface="Arial" panose="020B0604020202020204" pitchFamily="34" charset="0"/>
              </a:rPr>
              <a:t>Kontakt pośredni</a:t>
            </a:r>
            <a:endParaRPr lang="en-US" altLang="pl-PL" sz="2800" smtClean="0">
              <a:latin typeface="Times New Roman CE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pl-PL" altLang="pl-PL" sz="2400" smtClean="0">
                <a:latin typeface="Times New Roman CE" panose="02020603050405020304" pitchFamily="18" charset="0"/>
              </a:rPr>
              <a:t>Karmienie zlewkami</a:t>
            </a:r>
          </a:p>
          <a:p>
            <a:pPr lvl="1"/>
            <a:r>
              <a:rPr lang="pl-PL" altLang="pl-PL" sz="2400" smtClean="0">
                <a:latin typeface="Times New Roman CE" panose="02020603050405020304" pitchFamily="18" charset="0"/>
              </a:rPr>
              <a:t>Sprzęt, pojazdy, pasza</a:t>
            </a:r>
          </a:p>
          <a:p>
            <a:r>
              <a:rPr lang="pl-PL" altLang="pl-PL" sz="2800" smtClean="0">
                <a:latin typeface="Times New Roman CE" panose="02020603050405020304" pitchFamily="18" charset="0"/>
                <a:cs typeface="Arial" panose="020B0604020202020204" pitchFamily="34" charset="0"/>
              </a:rPr>
              <a:t>(Wektor </a:t>
            </a:r>
            <a:r>
              <a:rPr lang="pl-PL" altLang="pl-PL" sz="2400" smtClean="0">
                <a:latin typeface="Times New Roman CE" panose="02020603050405020304" pitchFamily="18" charset="0"/>
                <a:cs typeface="Arial" panose="020B0604020202020204" pitchFamily="34" charset="0"/>
              </a:rPr>
              <a:t>Kleszcze z rodzaju </a:t>
            </a:r>
            <a:r>
              <a:rPr lang="pl-PL" altLang="pl-PL" sz="2400" i="1" smtClean="0">
                <a:latin typeface="Times New Roman CE" panose="02020603050405020304" pitchFamily="18" charset="0"/>
                <a:cs typeface="Arial" panose="020B0604020202020204" pitchFamily="34" charset="0"/>
              </a:rPr>
              <a:t>Ornithodoros </a:t>
            </a:r>
            <a:r>
              <a:rPr lang="pl-PL" altLang="pl-PL" sz="2400" smtClean="0">
                <a:latin typeface="Times New Roman CE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endParaRPr lang="pl-PL" altLang="pl-PL" smtClean="0">
              <a:latin typeface="Times New Roman CE" panose="02020603050405020304" pitchFamily="18" charset="0"/>
              <a:cs typeface="Arial" panose="020B0604020202020204" pitchFamily="34" charset="0"/>
            </a:endParaRPr>
          </a:p>
          <a:p>
            <a:r>
              <a:rPr lang="pl-PL" altLang="pl-PL" smtClean="0">
                <a:latin typeface="Times New Roman CE" panose="02020603050405020304" pitchFamily="18" charset="0"/>
                <a:cs typeface="Arial" panose="020B0604020202020204" pitchFamily="34" charset="0"/>
              </a:rPr>
              <a:t>Znaczna oporność ASFV na działanie czynników środowiskowych np. temperatury czy czynników chemicznych i w rezultacie duża przeżywalność w trudnych warunkach, również podczas przemieszczania.</a:t>
            </a:r>
          </a:p>
        </p:txBody>
      </p:sp>
    </p:spTree>
    <p:extLst>
      <p:ext uri="{BB962C8B-B14F-4D97-AF65-F5344CB8AC3E}">
        <p14:creationId xmlns:p14="http://schemas.microsoft.com/office/powerpoint/2010/main" val="48943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7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 altLang="pl-P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2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altLang="pl-PL" smtClean="0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2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altLang="pl-PL" smtClean="0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2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 altLang="pl-P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8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cs typeface="Arial" panose="020B0604020202020204" pitchFamily="34" charset="0"/>
            </a:endParaRPr>
          </a:p>
        </p:txBody>
      </p:sp>
      <p:sp>
        <p:nvSpPr>
          <p:cNvPr id="1341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9C43B-CC39-4680-A8B1-4BB9969E0E23}" type="slidenum">
              <a:rPr lang="pl-PL" altLang="pl-PL">
                <a:latin typeface="Calibri" panose="020F0502020204030204" pitchFamily="34" charset="0"/>
              </a:rPr>
              <a:pPr/>
              <a:t>14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1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>
                <a:latin typeface="Times New Roman CE" panose="02020603050405020304" pitchFamily="18" charset="0"/>
              </a:rPr>
              <a:t>dfgsdfh</a:t>
            </a:r>
          </a:p>
        </p:txBody>
      </p:sp>
    </p:spTree>
    <p:extLst>
      <p:ext uri="{BB962C8B-B14F-4D97-AF65-F5344CB8AC3E}">
        <p14:creationId xmlns:p14="http://schemas.microsoft.com/office/powerpoint/2010/main" val="267106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 altLang="pl-P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3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October 20, 2016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0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4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3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0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7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0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0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2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24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4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12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7.png"/><Relationship Id="rId9" Type="http://schemas.openxmlformats.org/officeDocument/2006/relationships/image" Target="../media/image43.png"/><Relationship Id="rId1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512676"/>
            <a:ext cx="8352928" cy="2952328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latin typeface="+mn-lt"/>
                <a:cs typeface="Arial" panose="020B0604020202020204" pitchFamily="34" charset="0"/>
              </a:rPr>
              <a:t>30. MIESIĘCY</a:t>
            </a:r>
            <a:r>
              <a:rPr lang="pl-PL" sz="5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pl-PL" sz="5400" b="1" dirty="0" smtClean="0">
                <a:latin typeface="+mn-lt"/>
                <a:cs typeface="Arial" panose="020B0604020202020204" pitchFamily="34" charset="0"/>
              </a:rPr>
              <a:t>ZWALCZANIA </a:t>
            </a:r>
            <a:br>
              <a:rPr lang="pl-PL" sz="5400" b="1" dirty="0" smtClean="0">
                <a:latin typeface="+mn-lt"/>
                <a:cs typeface="Arial" panose="020B0604020202020204" pitchFamily="34" charset="0"/>
              </a:rPr>
            </a:br>
            <a:r>
              <a:rPr lang="pl-PL" sz="5400" b="1" dirty="0" smtClean="0">
                <a:latin typeface="+mn-lt"/>
                <a:cs typeface="Arial" panose="020B0604020202020204" pitchFamily="34" charset="0"/>
              </a:rPr>
              <a:t>ASF W POLSCE;</a:t>
            </a:r>
            <a:br>
              <a:rPr lang="pl-PL" sz="5400" b="1" dirty="0" smtClean="0">
                <a:latin typeface="+mn-lt"/>
                <a:cs typeface="Arial" panose="020B0604020202020204" pitchFamily="34" charset="0"/>
              </a:rPr>
            </a:br>
            <a:r>
              <a:rPr lang="pl-PL" sz="5400" b="1" dirty="0" smtClean="0">
                <a:latin typeface="+mn-lt"/>
                <a:cs typeface="Arial" panose="020B0604020202020204" pitchFamily="34" charset="0"/>
              </a:rPr>
              <a:t>WNIOSKI I ZALECENIA</a:t>
            </a:r>
            <a:endParaRPr lang="pl-PL" sz="5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899592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dtytuł 4"/>
          <p:cNvSpPr txBox="1">
            <a:spLocks/>
          </p:cNvSpPr>
          <p:nvPr/>
        </p:nvSpPr>
        <p:spPr>
          <a:xfrm>
            <a:off x="479376" y="4257092"/>
            <a:ext cx="8352928" cy="1113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Zygmunt </a:t>
            </a:r>
            <a:r>
              <a:rPr kumimoji="0" lang="pl-PL" sz="1800" b="1" i="0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Pejsak</a:t>
            </a:r>
            <a:r>
              <a:rPr kumimoji="0" lang="pl-PL" sz="1800" b="1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Krzysztof Niemczuk, Grzegorz Woźniakowski</a:t>
            </a:r>
            <a:r>
              <a:rPr kumimoji="0" lang="pl-PL" sz="1800" b="1" i="0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,</a:t>
            </a:r>
            <a:r>
              <a:rPr kumimoji="0" lang="pl-PL" sz="1800" b="1" i="0" strike="noStrike" kern="120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 Andrzej </a:t>
            </a:r>
            <a:r>
              <a:rPr kumimoji="0" lang="pl-PL" sz="1800" b="1" i="0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Kowalczyk, </a:t>
            </a:r>
            <a:r>
              <a:rPr kumimoji="0" lang="pl-PL" sz="1800" b="1" i="0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Krzysztof Śmietanka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1" i="0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PAŃSTWOWY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INSTYTUT WETERYNARYJNY - PAŃSTWOWY INSTYTUT BADAWCZY W PUŁAWACH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Pawłowice, 7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.10.2016 r.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24" y="1412775"/>
            <a:ext cx="3028659" cy="299615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73" y="1412775"/>
            <a:ext cx="3036355" cy="299615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" y="1412776"/>
            <a:ext cx="3030152" cy="299615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505527" y="1844824"/>
            <a:ext cx="434545" cy="8729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pl-PL" altLang="pl-PL" sz="1800" smtClean="0">
              <a:solidFill>
                <a:srgbClr val="FFFFFF"/>
              </a:solidFill>
            </a:endParaRPr>
          </a:p>
        </p:txBody>
      </p:sp>
      <p:sp>
        <p:nvSpPr>
          <p:cNvPr id="71686" name="pole tekstowe 7"/>
          <p:cNvSpPr txBox="1">
            <a:spLocks noChangeArrowheads="1"/>
          </p:cNvSpPr>
          <p:nvPr/>
        </p:nvSpPr>
        <p:spPr bwMode="auto">
          <a:xfrm>
            <a:off x="975891" y="4822871"/>
            <a:ext cx="11208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3600" b="1" dirty="0">
                <a:latin typeface="+mn-lt"/>
              </a:rPr>
              <a:t>2014</a:t>
            </a:r>
          </a:p>
        </p:txBody>
      </p:sp>
      <p:sp>
        <p:nvSpPr>
          <p:cNvPr id="71687" name="pole tekstowe 8"/>
          <p:cNvSpPr txBox="1">
            <a:spLocks noChangeArrowheads="1"/>
          </p:cNvSpPr>
          <p:nvPr/>
        </p:nvSpPr>
        <p:spPr bwMode="auto">
          <a:xfrm>
            <a:off x="4006340" y="4845050"/>
            <a:ext cx="11208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3600" b="1" dirty="0">
                <a:latin typeface="+mn-lt"/>
              </a:rPr>
              <a:t>2015</a:t>
            </a:r>
          </a:p>
        </p:txBody>
      </p:sp>
      <p:sp>
        <p:nvSpPr>
          <p:cNvPr id="71688" name="pole tekstowe 9"/>
          <p:cNvSpPr txBox="1">
            <a:spLocks noChangeArrowheads="1"/>
          </p:cNvSpPr>
          <p:nvPr/>
        </p:nvSpPr>
        <p:spPr bwMode="auto">
          <a:xfrm>
            <a:off x="2889250" y="233363"/>
            <a:ext cx="3643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b="1">
                <a:latin typeface="+mn-lt"/>
              </a:rPr>
              <a:t>Zagęszczenie dzików</a:t>
            </a:r>
          </a:p>
        </p:txBody>
      </p:sp>
      <p:graphicFrame>
        <p:nvGraphicFramePr>
          <p:cNvPr id="71689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681330"/>
              </p:ext>
            </p:extLst>
          </p:nvPr>
        </p:nvGraphicFramePr>
        <p:xfrm>
          <a:off x="107505" y="6093296"/>
          <a:ext cx="1080120" cy="654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CorelDRAW" r:id="rId6" imgW="3733800" imgH="2319528" progId="">
                  <p:embed/>
                </p:oleObj>
              </mc:Choice>
              <mc:Fallback>
                <p:oleObj name="CorelDRAW" r:id="rId6" imgW="3733800" imgH="2319528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6093296"/>
                        <a:ext cx="1080120" cy="6544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5535679" y="1844824"/>
            <a:ext cx="434545" cy="8729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pl-PL" altLang="pl-PL" sz="1800" smtClean="0">
              <a:solidFill>
                <a:srgbClr val="FFFFFF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8569230" y="1844824"/>
            <a:ext cx="434545" cy="8729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pl-PL" altLang="pl-PL" sz="1800" smtClean="0">
              <a:solidFill>
                <a:srgbClr val="FFFFFF"/>
              </a:solidFill>
            </a:endParaRPr>
          </a:p>
        </p:txBody>
      </p:sp>
      <p:sp>
        <p:nvSpPr>
          <p:cNvPr id="18" name="pole tekstowe 8"/>
          <p:cNvSpPr txBox="1">
            <a:spLocks noChangeArrowheads="1"/>
          </p:cNvSpPr>
          <p:nvPr/>
        </p:nvSpPr>
        <p:spPr bwMode="auto">
          <a:xfrm>
            <a:off x="7036789" y="4845050"/>
            <a:ext cx="11208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3600" b="1" dirty="0" smtClean="0">
                <a:latin typeface="+mn-lt"/>
              </a:rPr>
              <a:t>2016</a:t>
            </a:r>
            <a:endParaRPr kumimoji="0" lang="pl-PL" altLang="pl-PL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42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72588" cy="1087967"/>
          </a:xfrm>
        </p:spPr>
        <p:txBody>
          <a:bodyPr/>
          <a:lstStyle/>
          <a:p>
            <a:pPr algn="ctr"/>
            <a:r>
              <a:rPr lang="pl-PL" altLang="pl-PL" sz="2133" b="1" dirty="0"/>
              <a:t>Szerzenie się </a:t>
            </a:r>
            <a:r>
              <a:rPr lang="pl-PL" altLang="pl-PL" sz="2133" b="1" dirty="0" smtClean="0"/>
              <a:t>pomoru świń </a:t>
            </a:r>
            <a:r>
              <a:rPr lang="pl-PL" altLang="pl-PL" sz="2133" b="1" u="sng" dirty="0"/>
              <a:t>nie jest wyłącznie zależne </a:t>
            </a:r>
            <a:r>
              <a:rPr lang="pl-PL" altLang="pl-PL" sz="2133" b="1" dirty="0"/>
              <a:t>od gęstości populacji dzików</a:t>
            </a:r>
            <a:r>
              <a:rPr lang="en-GB" altLang="pl-PL" sz="2133" b="1" dirty="0"/>
              <a:t/>
            </a:r>
            <a:br>
              <a:rPr lang="en-GB" altLang="pl-PL" sz="2133" b="1" dirty="0"/>
            </a:br>
            <a:r>
              <a:rPr lang="pl-PL" altLang="pl-PL" sz="2133" b="1" i="1" u="sng" dirty="0"/>
              <a:t>Ostatnim ogniwem zakażenia są szczątki dzików</a:t>
            </a:r>
            <a:endParaRPr lang="en-GB" altLang="pl-PL" sz="2133" b="1" i="1" u="sng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396430"/>
              </p:ext>
            </p:extLst>
          </p:nvPr>
        </p:nvGraphicFramePr>
        <p:xfrm>
          <a:off x="946404" y="1870558"/>
          <a:ext cx="7315200" cy="402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CasellaDiTesto 2"/>
          <p:cNvSpPr txBox="1">
            <a:spLocks noChangeArrowheads="1"/>
          </p:cNvSpPr>
          <p:nvPr/>
        </p:nvSpPr>
        <p:spPr bwMode="auto">
          <a:xfrm>
            <a:off x="3543301" y="5849056"/>
            <a:ext cx="26949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Gęstość populacji dzików</a:t>
            </a:r>
            <a:endParaRPr lang="it-IT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749" name="Figura a mano libera 4"/>
          <p:cNvSpPr>
            <a:spLocks/>
          </p:cNvSpPr>
          <p:nvPr/>
        </p:nvSpPr>
        <p:spPr bwMode="auto">
          <a:xfrm>
            <a:off x="3819879" y="4971345"/>
            <a:ext cx="458611" cy="708378"/>
          </a:xfrm>
          <a:custGeom>
            <a:avLst/>
            <a:gdLst>
              <a:gd name="T0" fmla="*/ 248296 w 517110"/>
              <a:gd name="T1" fmla="*/ 290133 h 796300"/>
              <a:gd name="T2" fmla="*/ 248296 w 517110"/>
              <a:gd name="T3" fmla="*/ 290133 h 796300"/>
              <a:gd name="T4" fmla="*/ 33107 w 517110"/>
              <a:gd name="T5" fmla="*/ 307201 h 796300"/>
              <a:gd name="T6" fmla="*/ 49660 w 517110"/>
              <a:gd name="T7" fmla="*/ 477867 h 796300"/>
              <a:gd name="T8" fmla="*/ 198635 w 517110"/>
              <a:gd name="T9" fmla="*/ 563202 h 796300"/>
              <a:gd name="T10" fmla="*/ 314509 w 517110"/>
              <a:gd name="T11" fmla="*/ 563202 h 796300"/>
              <a:gd name="T12" fmla="*/ 364169 w 517110"/>
              <a:gd name="T13" fmla="*/ 409600 h 796300"/>
              <a:gd name="T14" fmla="*/ 347615 w 517110"/>
              <a:gd name="T15" fmla="*/ 102400 h 796300"/>
              <a:gd name="T16" fmla="*/ 314509 w 517110"/>
              <a:gd name="T17" fmla="*/ 17063 h 796300"/>
              <a:gd name="T18" fmla="*/ 248296 w 517110"/>
              <a:gd name="T19" fmla="*/ 0 h 796300"/>
              <a:gd name="T20" fmla="*/ 182082 w 517110"/>
              <a:gd name="T21" fmla="*/ 17063 h 796300"/>
              <a:gd name="T22" fmla="*/ 165532 w 517110"/>
              <a:gd name="T23" fmla="*/ 68264 h 796300"/>
              <a:gd name="T24" fmla="*/ 132425 w 517110"/>
              <a:gd name="T25" fmla="*/ 256001 h 796300"/>
              <a:gd name="T26" fmla="*/ 82766 w 517110"/>
              <a:gd name="T27" fmla="*/ 443734 h 796300"/>
              <a:gd name="T28" fmla="*/ 49660 w 517110"/>
              <a:gd name="T29" fmla="*/ 597334 h 796300"/>
              <a:gd name="T30" fmla="*/ 16554 w 517110"/>
              <a:gd name="T31" fmla="*/ 699734 h 796300"/>
              <a:gd name="T32" fmla="*/ 0 w 517110"/>
              <a:gd name="T33" fmla="*/ 768001 h 796300"/>
              <a:gd name="T34" fmla="*/ 49660 w 517110"/>
              <a:gd name="T35" fmla="*/ 802136 h 796300"/>
              <a:gd name="T36" fmla="*/ 99320 w 517110"/>
              <a:gd name="T37" fmla="*/ 785068 h 796300"/>
              <a:gd name="T38" fmla="*/ 198635 w 517110"/>
              <a:gd name="T39" fmla="*/ 733868 h 796300"/>
              <a:gd name="T40" fmla="*/ 281402 w 517110"/>
              <a:gd name="T41" fmla="*/ 699734 h 796300"/>
              <a:gd name="T42" fmla="*/ 397275 w 517110"/>
              <a:gd name="T43" fmla="*/ 631468 h 796300"/>
              <a:gd name="T44" fmla="*/ 463487 w 517110"/>
              <a:gd name="T45" fmla="*/ 614401 h 796300"/>
              <a:gd name="T46" fmla="*/ 496593 w 517110"/>
              <a:gd name="T47" fmla="*/ 563202 h 796300"/>
              <a:gd name="T48" fmla="*/ 397275 w 517110"/>
              <a:gd name="T49" fmla="*/ 238933 h 796300"/>
              <a:gd name="T50" fmla="*/ 364169 w 517110"/>
              <a:gd name="T51" fmla="*/ 238933 h 796300"/>
              <a:gd name="T52" fmla="*/ 364169 w 517110"/>
              <a:gd name="T53" fmla="*/ 238933 h 7963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17110" h="796300">
                <a:moveTo>
                  <a:pt x="254000" y="287866"/>
                </a:moveTo>
                <a:lnTo>
                  <a:pt x="254000" y="287866"/>
                </a:lnTo>
                <a:cubicBezTo>
                  <a:pt x="180622" y="293511"/>
                  <a:pt x="88117" y="255070"/>
                  <a:pt x="33867" y="304800"/>
                </a:cubicBezTo>
                <a:cubicBezTo>
                  <a:pt x="-7949" y="343131"/>
                  <a:pt x="25431" y="423396"/>
                  <a:pt x="50800" y="474133"/>
                </a:cubicBezTo>
                <a:cubicBezTo>
                  <a:pt x="60490" y="493513"/>
                  <a:pt x="160604" y="554540"/>
                  <a:pt x="203200" y="558800"/>
                </a:cubicBezTo>
                <a:cubicBezTo>
                  <a:pt x="242515" y="562732"/>
                  <a:pt x="282223" y="558800"/>
                  <a:pt x="321734" y="558800"/>
                </a:cubicBezTo>
                <a:lnTo>
                  <a:pt x="372534" y="406400"/>
                </a:lnTo>
                <a:cubicBezTo>
                  <a:pt x="366889" y="304800"/>
                  <a:pt x="368761" y="202502"/>
                  <a:pt x="355600" y="101600"/>
                </a:cubicBezTo>
                <a:cubicBezTo>
                  <a:pt x="351669" y="71459"/>
                  <a:pt x="343227" y="38426"/>
                  <a:pt x="321734" y="16933"/>
                </a:cubicBezTo>
                <a:cubicBezTo>
                  <a:pt x="305278" y="477"/>
                  <a:pt x="276578" y="5644"/>
                  <a:pt x="254000" y="0"/>
                </a:cubicBezTo>
                <a:cubicBezTo>
                  <a:pt x="231422" y="5644"/>
                  <a:pt x="204440" y="2395"/>
                  <a:pt x="186267" y="16933"/>
                </a:cubicBezTo>
                <a:cubicBezTo>
                  <a:pt x="172329" y="28083"/>
                  <a:pt x="173074" y="50280"/>
                  <a:pt x="169334" y="67733"/>
                </a:cubicBezTo>
                <a:cubicBezTo>
                  <a:pt x="156111" y="129439"/>
                  <a:pt x="149453" y="192462"/>
                  <a:pt x="135467" y="254000"/>
                </a:cubicBezTo>
                <a:cubicBezTo>
                  <a:pt x="121204" y="316756"/>
                  <a:pt x="100276" y="377831"/>
                  <a:pt x="84667" y="440266"/>
                </a:cubicBezTo>
                <a:cubicBezTo>
                  <a:pt x="72046" y="490751"/>
                  <a:pt x="64209" y="542384"/>
                  <a:pt x="50800" y="592666"/>
                </a:cubicBezTo>
                <a:cubicBezTo>
                  <a:pt x="41602" y="627159"/>
                  <a:pt x="27192" y="660073"/>
                  <a:pt x="16934" y="694266"/>
                </a:cubicBezTo>
                <a:cubicBezTo>
                  <a:pt x="10247" y="716557"/>
                  <a:pt x="5645" y="739422"/>
                  <a:pt x="0" y="762000"/>
                </a:cubicBezTo>
                <a:cubicBezTo>
                  <a:pt x="16933" y="773289"/>
                  <a:pt x="30726" y="792520"/>
                  <a:pt x="50800" y="795866"/>
                </a:cubicBezTo>
                <a:cubicBezTo>
                  <a:pt x="68406" y="798800"/>
                  <a:pt x="85289" y="786182"/>
                  <a:pt x="101600" y="778933"/>
                </a:cubicBezTo>
                <a:cubicBezTo>
                  <a:pt x="136201" y="763555"/>
                  <a:pt x="168730" y="743801"/>
                  <a:pt x="203200" y="728133"/>
                </a:cubicBezTo>
                <a:cubicBezTo>
                  <a:pt x="230872" y="715555"/>
                  <a:pt x="260680" y="707860"/>
                  <a:pt x="287867" y="694266"/>
                </a:cubicBezTo>
                <a:cubicBezTo>
                  <a:pt x="386115" y="645142"/>
                  <a:pt x="287663" y="671059"/>
                  <a:pt x="406400" y="626533"/>
                </a:cubicBezTo>
                <a:cubicBezTo>
                  <a:pt x="428191" y="618361"/>
                  <a:pt x="451556" y="615244"/>
                  <a:pt x="474134" y="609600"/>
                </a:cubicBezTo>
                <a:cubicBezTo>
                  <a:pt x="485423" y="592667"/>
                  <a:pt x="506871" y="579120"/>
                  <a:pt x="508000" y="558800"/>
                </a:cubicBezTo>
                <a:cubicBezTo>
                  <a:pt x="518662" y="366873"/>
                  <a:pt x="544549" y="316010"/>
                  <a:pt x="406400" y="237066"/>
                </a:cubicBezTo>
                <a:cubicBezTo>
                  <a:pt x="396599" y="231465"/>
                  <a:pt x="383823" y="237066"/>
                  <a:pt x="372534" y="237066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sz="1600"/>
          </a:p>
        </p:txBody>
      </p:sp>
      <p:cxnSp>
        <p:nvCxnSpPr>
          <p:cNvPr id="31750" name="Connettore 2 6"/>
          <p:cNvCxnSpPr>
            <a:cxnSpLocks noChangeShapeType="1"/>
          </p:cNvCxnSpPr>
          <p:nvPr/>
        </p:nvCxnSpPr>
        <p:spPr bwMode="auto">
          <a:xfrm flipH="1">
            <a:off x="2260600" y="3036711"/>
            <a:ext cx="1789289" cy="7690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4" name="CasellaDiTesto 7"/>
          <p:cNvSpPr txBox="1">
            <a:spLocks noChangeArrowheads="1"/>
          </p:cNvSpPr>
          <p:nvPr/>
        </p:nvSpPr>
        <p:spPr bwMode="auto">
          <a:xfrm>
            <a:off x="5085702" y="4137378"/>
            <a:ext cx="323838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pl-PL" sz="1600" dirty="0">
                <a:solidFill>
                  <a:schemeClr val="tx1"/>
                </a:solidFill>
              </a:rPr>
              <a:t>Szerzenie się zależne </a:t>
            </a:r>
          </a:p>
          <a:p>
            <a:pPr algn="ctr">
              <a:defRPr/>
            </a:pPr>
            <a:r>
              <a:rPr lang="pl-PL" sz="1600" dirty="0">
                <a:solidFill>
                  <a:schemeClr val="tx1"/>
                </a:solidFill>
              </a:rPr>
              <a:t>od szczątków zakażonych dzików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1752" name="CasellaDiTesto 2"/>
          <p:cNvSpPr txBox="1">
            <a:spLocks noChangeArrowheads="1"/>
          </p:cNvSpPr>
          <p:nvPr/>
        </p:nvSpPr>
        <p:spPr bwMode="auto">
          <a:xfrm>
            <a:off x="4285545" y="3486856"/>
            <a:ext cx="263084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133" b="1">
                <a:latin typeface="Arial Narrow" panose="020B0606020202030204" pitchFamily="34" charset="0"/>
              </a:rPr>
              <a:t>Eliminacja zakażenia</a:t>
            </a:r>
            <a:r>
              <a:rPr lang="it-IT" altLang="pl-PL" sz="2133" b="1">
                <a:latin typeface="Arial Narrow" panose="020B0606020202030204" pitchFamily="34" charset="0"/>
              </a:rPr>
              <a:t>!!!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Prostokąt 4"/>
          <p:cNvSpPr>
            <a:spLocks noChangeArrowheads="1"/>
          </p:cNvSpPr>
          <p:nvPr/>
        </p:nvSpPr>
        <p:spPr bwMode="auto">
          <a:xfrm>
            <a:off x="2878138" y="6172200"/>
            <a:ext cx="6227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1800" b="1"/>
              <a:t> </a:t>
            </a:r>
          </a:p>
        </p:txBody>
      </p:sp>
      <p:pic>
        <p:nvPicPr>
          <p:cNvPr id="41991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100825"/>
            <a:ext cx="7463868" cy="57656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2" descr="C:\Users\PUW\Desktop\ASF_PL_od 31.03.14\Z_9_przypadek_znalez_15.07\DSC0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63741"/>
            <a:ext cx="4104434" cy="304663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4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970088"/>
            <a:ext cx="40703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970088"/>
            <a:ext cx="40767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pole tekstowe 3"/>
          <p:cNvSpPr txBox="1">
            <a:spLocks noChangeArrowheads="1"/>
          </p:cNvSpPr>
          <p:nvPr/>
        </p:nvSpPr>
        <p:spPr bwMode="auto">
          <a:xfrm>
            <a:off x="198438" y="4870450"/>
            <a:ext cx="859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1800">
                <a:latin typeface="Arial" panose="020B0604020202020204" pitchFamily="34" charset="0"/>
              </a:rPr>
              <a:t>Źródło: A. Globig 2015, </a:t>
            </a:r>
            <a:r>
              <a:rPr kumimoji="0" lang="pl-PL" altLang="pl-PL" sz="1600">
                <a:latin typeface="Arial" panose="020B0604020202020204" pitchFamily="34" charset="0"/>
              </a:rPr>
              <a:t>http://www.effsa.eu</a:t>
            </a:r>
            <a:endParaRPr kumimoji="0" lang="pl-PL" altLang="pl-PL" sz="1100">
              <a:latin typeface="Arial" panose="020B0604020202020204" pitchFamily="34" charset="0"/>
            </a:endParaRPr>
          </a:p>
        </p:txBody>
      </p:sp>
      <p:sp>
        <p:nvSpPr>
          <p:cNvPr id="70661" name="pole tekstowe 4"/>
          <p:cNvSpPr txBox="1">
            <a:spLocks noChangeArrowheads="1"/>
          </p:cNvSpPr>
          <p:nvPr/>
        </p:nvSpPr>
        <p:spPr bwMode="auto">
          <a:xfrm>
            <a:off x="413905" y="260648"/>
            <a:ext cx="8208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pl-PL" altLang="pl-PL" sz="2000" b="1" dirty="0">
                <a:latin typeface="+mn-lt"/>
              </a:rPr>
              <a:t>Wstępne wyniki monitoringu częstości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pl-PL" altLang="pl-PL" sz="2000" b="1" dirty="0">
                <a:latin typeface="+mn-lt"/>
              </a:rPr>
              <a:t> kontaktów dzików z padliną (badania prowadzone w Niemczech)</a:t>
            </a:r>
          </a:p>
        </p:txBody>
      </p:sp>
      <p:sp>
        <p:nvSpPr>
          <p:cNvPr id="70662" name="pole tekstowe 5"/>
          <p:cNvSpPr txBox="1">
            <a:spLocks noChangeArrowheads="1"/>
          </p:cNvSpPr>
          <p:nvPr/>
        </p:nvSpPr>
        <p:spPr bwMode="auto">
          <a:xfrm>
            <a:off x="106442" y="1522251"/>
            <a:ext cx="4390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1800" b="1">
                <a:latin typeface="Arial" panose="020B0604020202020204" pitchFamily="34" charset="0"/>
              </a:rPr>
              <a:t>Sporadyczny kontakt z padliną dzików</a:t>
            </a:r>
          </a:p>
        </p:txBody>
      </p:sp>
      <p:sp>
        <p:nvSpPr>
          <p:cNvPr id="70663" name="pole tekstowe 6"/>
          <p:cNvSpPr txBox="1">
            <a:spLocks noChangeArrowheads="1"/>
          </p:cNvSpPr>
          <p:nvPr/>
        </p:nvSpPr>
        <p:spPr bwMode="auto">
          <a:xfrm>
            <a:off x="4518386" y="1522251"/>
            <a:ext cx="4724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1800" b="1">
                <a:latin typeface="Arial" panose="020B0604020202020204" pitchFamily="34" charset="0"/>
              </a:rPr>
              <a:t>Natychmiastowy kontakt z padliną jelenia</a:t>
            </a:r>
          </a:p>
        </p:txBody>
      </p:sp>
      <p:sp>
        <p:nvSpPr>
          <p:cNvPr id="70664" name="pole tekstowe 7"/>
          <p:cNvSpPr txBox="1">
            <a:spLocks noChangeArrowheads="1"/>
          </p:cNvSpPr>
          <p:nvPr/>
        </p:nvSpPr>
        <p:spPr bwMode="auto">
          <a:xfrm>
            <a:off x="2596" y="4849813"/>
            <a:ext cx="87439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pl-PL" altLang="pl-PL" sz="2400" b="1">
              <a:latin typeface="+mn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kumimoji="0" lang="pl-PL" altLang="pl-PL" sz="2200" b="1">
                <a:latin typeface="+mn-lt"/>
              </a:rPr>
              <a:t>Dziki są padlinożercami, ale nie kanibalami, co może wyjaśniać, dlaczego obserwujemy niski odsetek zakażonych dzików biorąc pod uwagę, że głównym źródłem zakażenia są dziki padłe.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0" y="6214547"/>
            <a:ext cx="876676" cy="59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84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049749" cy="5201242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0" y="260648"/>
            <a:ext cx="9144000" cy="892722"/>
          </a:xfrm>
          <a:prstGeom prst="rect">
            <a:avLst/>
          </a:prstGeom>
        </p:spPr>
        <p:txBody>
          <a:bodyPr tIns="1800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kumimoji="0" lang="pl-PL" altLang="pl-PL" b="1" dirty="0" smtClean="0">
                <a:latin typeface="+mn-lt"/>
              </a:rPr>
              <a:t>Analiza odległości kolejnych przypadków ASF u dzików; </a:t>
            </a:r>
            <a:br>
              <a:rPr kumimoji="0" lang="pl-PL" altLang="pl-PL" b="1" dirty="0" smtClean="0">
                <a:latin typeface="+mn-lt"/>
              </a:rPr>
            </a:br>
            <a:r>
              <a:rPr kumimoji="0" lang="pl-PL" altLang="pl-PL" b="1" dirty="0" smtClean="0">
                <a:latin typeface="+mn-lt"/>
              </a:rPr>
              <a:t>odległości od granicy białoruskiej w pierwszych 30 miesiącach epizootii</a:t>
            </a:r>
          </a:p>
        </p:txBody>
      </p:sp>
      <p:sp>
        <p:nvSpPr>
          <p:cNvPr id="66565" name="Symbol zastępczy zawartości 2"/>
          <p:cNvSpPr>
            <a:spLocks noGrp="1"/>
          </p:cNvSpPr>
          <p:nvPr>
            <p:ph idx="1"/>
          </p:nvPr>
        </p:nvSpPr>
        <p:spPr>
          <a:xfrm>
            <a:off x="5822950" y="2035623"/>
            <a:ext cx="2925763" cy="3847207"/>
          </a:xfrm>
        </p:spPr>
        <p:txBody>
          <a:bodyPr lIns="198000" anchor="ctr">
            <a:spAutoFit/>
          </a:bodyPr>
          <a:lstStyle/>
          <a:p>
            <a:r>
              <a:rPr lang="pl-PL" altLang="pl-PL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dotychczas najdalej wysuniętym </a:t>
            </a:r>
            <a:br>
              <a:rPr lang="pl-PL" altLang="pl-PL" sz="2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na zachód przypadkiem ASF </a:t>
            </a:r>
            <a:br>
              <a:rPr lang="pl-PL" altLang="pl-PL" sz="2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był przypadek 113 </a:t>
            </a:r>
            <a:br>
              <a:rPr lang="pl-PL" altLang="pl-PL" sz="2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(72 km od granicy), </a:t>
            </a:r>
          </a:p>
          <a:p>
            <a:r>
              <a:rPr lang="pl-PL" altLang="pl-PL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odległość pomiędzy najbardziej oddalonymi przypadkami północ-południe wyniosła 143 km</a:t>
            </a:r>
          </a:p>
        </p:txBody>
      </p:sp>
      <p:cxnSp>
        <p:nvCxnSpPr>
          <p:cNvPr id="20" name="Łącznik prosty ze strzałką 19"/>
          <p:cNvCxnSpPr/>
          <p:nvPr/>
        </p:nvCxnSpPr>
        <p:spPr>
          <a:xfrm flipH="1">
            <a:off x="3810284" y="1736812"/>
            <a:ext cx="412466" cy="4860542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>
            <a:spLocks noChangeArrowheads="1"/>
          </p:cNvSpPr>
          <p:nvPr/>
        </p:nvSpPr>
        <p:spPr bwMode="auto">
          <a:xfrm>
            <a:off x="3186396" y="4977172"/>
            <a:ext cx="1247775" cy="461962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400" b="1" dirty="0" smtClean="0">
                <a:latin typeface="Cambria" pitchFamily="18" charset="0"/>
              </a:rPr>
              <a:t>143 </a:t>
            </a:r>
            <a:r>
              <a:rPr lang="pl-PL" altLang="pl-PL" sz="2400" b="1" dirty="0">
                <a:latin typeface="Cambria" pitchFamily="18" charset="0"/>
              </a:rPr>
              <a:t>km</a:t>
            </a:r>
          </a:p>
        </p:txBody>
      </p:sp>
      <p:cxnSp>
        <p:nvCxnSpPr>
          <p:cNvPr id="22" name="Łącznik prosty ze strzałką 21"/>
          <p:cNvCxnSpPr/>
          <p:nvPr/>
        </p:nvCxnSpPr>
        <p:spPr>
          <a:xfrm flipV="1">
            <a:off x="2375756" y="2096852"/>
            <a:ext cx="2412268" cy="667284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ole tekstowe 22"/>
          <p:cNvSpPr txBox="1">
            <a:spLocks noChangeArrowheads="1"/>
          </p:cNvSpPr>
          <p:nvPr/>
        </p:nvSpPr>
        <p:spPr bwMode="auto">
          <a:xfrm>
            <a:off x="2759932" y="2151532"/>
            <a:ext cx="1163637" cy="461963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400" b="1" dirty="0" smtClean="0">
                <a:latin typeface="Cambria" pitchFamily="18" charset="0"/>
              </a:rPr>
              <a:t>72 </a:t>
            </a:r>
            <a:r>
              <a:rPr lang="pl-PL" altLang="pl-PL" sz="2400" b="1" dirty="0">
                <a:latin typeface="Cambria" pitchFamily="18" charset="0"/>
              </a:rPr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266180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24279" y="1151467"/>
            <a:ext cx="7069667" cy="2935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6405">
              <a:defRPr/>
            </a:pPr>
            <a:endParaRPr lang="de-DE" sz="1600">
              <a:solidFill>
                <a:srgbClr val="FFFFFF"/>
              </a:solidFill>
            </a:endParaRPr>
          </a:p>
        </p:txBody>
      </p:sp>
      <p:sp>
        <p:nvSpPr>
          <p:cNvPr id="29699" name="Textfeld 7"/>
          <p:cNvSpPr txBox="1">
            <a:spLocks noChangeArrowheads="1"/>
          </p:cNvSpPr>
          <p:nvPr/>
        </p:nvSpPr>
        <p:spPr bwMode="auto">
          <a:xfrm>
            <a:off x="4411133" y="1667933"/>
            <a:ext cx="336952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133">
                <a:solidFill>
                  <a:srgbClr val="0F5494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9700" name="Textfeld 8"/>
          <p:cNvSpPr txBox="1">
            <a:spLocks noChangeArrowheads="1"/>
          </p:cNvSpPr>
          <p:nvPr/>
        </p:nvSpPr>
        <p:spPr bwMode="auto">
          <a:xfrm>
            <a:off x="4975578" y="1667933"/>
            <a:ext cx="336952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133">
                <a:solidFill>
                  <a:srgbClr val="0F5494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01" name="Textfeld 9"/>
          <p:cNvSpPr txBox="1">
            <a:spLocks noChangeArrowheads="1"/>
          </p:cNvSpPr>
          <p:nvPr/>
        </p:nvSpPr>
        <p:spPr bwMode="auto">
          <a:xfrm>
            <a:off x="5538612" y="1667933"/>
            <a:ext cx="336952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133">
                <a:solidFill>
                  <a:srgbClr val="0F5494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" name="Rechteck 3"/>
          <p:cNvSpPr/>
          <p:nvPr/>
        </p:nvSpPr>
        <p:spPr>
          <a:xfrm>
            <a:off x="4857045" y="1206501"/>
            <a:ext cx="392289" cy="2455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6405">
              <a:defRPr/>
            </a:pPr>
            <a:endParaRPr lang="de-DE" sz="1600">
              <a:solidFill>
                <a:srgbClr val="FFFFFF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249334" y="1206501"/>
            <a:ext cx="410634" cy="245533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6405">
              <a:defRPr/>
            </a:pPr>
            <a:endParaRPr lang="de-DE" sz="1600">
              <a:solidFill>
                <a:srgbClr val="FFFFFF"/>
              </a:solidFill>
            </a:endParaRPr>
          </a:p>
        </p:txBody>
      </p:sp>
      <p:cxnSp>
        <p:nvCxnSpPr>
          <p:cNvPr id="29704" name="Gerade Verbindung 17"/>
          <p:cNvCxnSpPr>
            <a:cxnSpLocks noChangeShapeType="1"/>
          </p:cNvCxnSpPr>
          <p:nvPr/>
        </p:nvCxnSpPr>
        <p:spPr bwMode="auto">
          <a:xfrm>
            <a:off x="4552244" y="990600"/>
            <a:ext cx="0" cy="677333"/>
          </a:xfrm>
          <a:prstGeom prst="line">
            <a:avLst/>
          </a:prstGeom>
          <a:noFill/>
          <a:ln w="762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Geschweifte Klammer rechts 23"/>
          <p:cNvSpPr>
            <a:spLocks/>
          </p:cNvSpPr>
          <p:nvPr/>
        </p:nvSpPr>
        <p:spPr bwMode="auto">
          <a:xfrm rot="5400000">
            <a:off x="5105401" y="2105378"/>
            <a:ext cx="506589" cy="450145"/>
          </a:xfrm>
          <a:prstGeom prst="rightBrace">
            <a:avLst>
              <a:gd name="adj1" fmla="val 8333"/>
              <a:gd name="adj2" fmla="val 48282"/>
            </a:avLst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6756">
              <a:solidFill>
                <a:srgbClr val="FFD624"/>
              </a:solidFill>
              <a:latin typeface="Verdana" panose="020B0604030504040204" pitchFamily="34" charset="0"/>
            </a:endParaRPr>
          </a:p>
        </p:txBody>
      </p:sp>
      <p:sp>
        <p:nvSpPr>
          <p:cNvPr id="29706" name="Textfeld 22"/>
          <p:cNvSpPr txBox="1">
            <a:spLocks noChangeArrowheads="1"/>
          </p:cNvSpPr>
          <p:nvPr/>
        </p:nvSpPr>
        <p:spPr bwMode="auto">
          <a:xfrm>
            <a:off x="2331156" y="2583745"/>
            <a:ext cx="3122789" cy="1077026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133">
                <a:solidFill>
                  <a:srgbClr val="008000"/>
                </a:solidFill>
                <a:latin typeface="Arial" panose="020B0604020202020204" pitchFamily="34" charset="0"/>
              </a:rPr>
              <a:t>&lt;1 </a:t>
            </a:r>
            <a:r>
              <a:rPr lang="pl-PL" altLang="de-DE" sz="2133">
                <a:solidFill>
                  <a:srgbClr val="008000"/>
                </a:solidFill>
                <a:latin typeface="Arial" panose="020B0604020202020204" pitchFamily="34" charset="0"/>
              </a:rPr>
              <a:t>Tydzień</a:t>
            </a:r>
            <a:r>
              <a:rPr lang="en-US" altLang="de-DE" sz="2133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de-DE" sz="2133">
                <a:solidFill>
                  <a:srgbClr val="008000"/>
                </a:solidFill>
                <a:latin typeface="Arial" panose="020B0604020202020204" pitchFamily="34" charset="0"/>
              </a:rPr>
              <a:t>Zakaźność przed padnięciem</a:t>
            </a:r>
            <a:endParaRPr lang="en-US" altLang="de-DE" sz="2133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cxnSp>
        <p:nvCxnSpPr>
          <p:cNvPr id="29707" name="Gerade Verbindung 25"/>
          <p:cNvCxnSpPr>
            <a:cxnSpLocks noChangeShapeType="1"/>
          </p:cNvCxnSpPr>
          <p:nvPr/>
        </p:nvCxnSpPr>
        <p:spPr bwMode="auto">
          <a:xfrm>
            <a:off x="533400" y="3659012"/>
            <a:ext cx="8022167" cy="9877"/>
          </a:xfrm>
          <a:prstGeom prst="line">
            <a:avLst/>
          </a:prstGeom>
          <a:noFill/>
          <a:ln w="381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" name="Rechteck 130"/>
          <p:cNvSpPr/>
          <p:nvPr/>
        </p:nvSpPr>
        <p:spPr>
          <a:xfrm>
            <a:off x="5647267" y="1206501"/>
            <a:ext cx="2346678" cy="24553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6405">
              <a:defRPr/>
            </a:pPr>
            <a:endParaRPr lang="de-DE" sz="1600">
              <a:solidFill>
                <a:srgbClr val="FFFFFF"/>
              </a:solidFill>
            </a:endParaRPr>
          </a:p>
        </p:txBody>
      </p:sp>
      <p:sp>
        <p:nvSpPr>
          <p:cNvPr id="133" name="Geschweifte Klammer rechts 132"/>
          <p:cNvSpPr/>
          <p:nvPr/>
        </p:nvSpPr>
        <p:spPr bwMode="auto">
          <a:xfrm rot="5400000">
            <a:off x="6606823" y="1097845"/>
            <a:ext cx="505178" cy="2466622"/>
          </a:xfrm>
          <a:prstGeom prst="rightBrace">
            <a:avLst>
              <a:gd name="adj1" fmla="val 8333"/>
              <a:gd name="adj2" fmla="val 48283"/>
            </a:avLst>
          </a:prstGeom>
          <a:noFill/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2822">
              <a:defRPr/>
            </a:pPr>
            <a:endParaRPr lang="de-DE" sz="1600"/>
          </a:p>
        </p:txBody>
      </p:sp>
      <p:sp>
        <p:nvSpPr>
          <p:cNvPr id="134" name="Textfeld 133"/>
          <p:cNvSpPr txBox="1"/>
          <p:nvPr/>
        </p:nvSpPr>
        <p:spPr>
          <a:xfrm>
            <a:off x="5583768" y="2583745"/>
            <a:ext cx="2971800" cy="1077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33" dirty="0">
                <a:solidFill>
                  <a:srgbClr val="000000"/>
                </a:solidFill>
                <a:latin typeface="Arial" panose="020B0604020202020204" pitchFamily="34" charset="0"/>
              </a:rPr>
              <a:t>&gt;4 </a:t>
            </a:r>
            <a:r>
              <a:rPr lang="pl-PL" sz="2133" dirty="0">
                <a:solidFill>
                  <a:srgbClr val="000000"/>
                </a:solidFill>
                <a:latin typeface="Arial" panose="020B0604020202020204" pitchFamily="34" charset="0"/>
              </a:rPr>
              <a:t>tygodnie</a:t>
            </a:r>
          </a:p>
          <a:p>
            <a:pPr algn="ctr">
              <a:defRPr/>
            </a:pPr>
            <a:r>
              <a:rPr lang="pl-PL" sz="2133" dirty="0">
                <a:solidFill>
                  <a:srgbClr val="000000"/>
                </a:solidFill>
                <a:latin typeface="Arial" panose="020B0604020202020204" pitchFamily="34" charset="0"/>
              </a:rPr>
              <a:t>Zakaźność szczątków po padnięciu</a:t>
            </a:r>
            <a:endParaRPr lang="en-US" sz="2133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6127044" y="1667933"/>
            <a:ext cx="336952" cy="4205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133" i="1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6" name="Textfeld 135"/>
          <p:cNvSpPr txBox="1"/>
          <p:nvPr/>
        </p:nvSpPr>
        <p:spPr>
          <a:xfrm>
            <a:off x="6707012" y="1667933"/>
            <a:ext cx="336952" cy="4205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133" i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37" name="Textfeld 136"/>
          <p:cNvSpPr txBox="1"/>
          <p:nvPr/>
        </p:nvSpPr>
        <p:spPr>
          <a:xfrm>
            <a:off x="7268634" y="1667933"/>
            <a:ext cx="336952" cy="4205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133" i="1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7776634" y="1649589"/>
            <a:ext cx="336952" cy="4205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133" dirty="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9715" name="Textfeld 2"/>
          <p:cNvSpPr txBox="1">
            <a:spLocks noChangeArrowheads="1"/>
          </p:cNvSpPr>
          <p:nvPr/>
        </p:nvSpPr>
        <p:spPr bwMode="auto">
          <a:xfrm>
            <a:off x="692857" y="3812822"/>
            <a:ext cx="7701844" cy="20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l-PL" altLang="pl-PL" sz="1778">
                <a:latin typeface="+mn-lt"/>
              </a:rPr>
              <a:t>Zakażony  (żywy) dzik jest źródłem wirusa jedynie przez kilka dni przed śmiercią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pl-PL" sz="1778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l-PL" altLang="pl-PL" sz="1778">
                <a:latin typeface="+mn-lt"/>
              </a:rPr>
              <a:t>Szczątki dzika mogą być zakaźne przez kilka tygodni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pl-PL" sz="1778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l-PL" altLang="pl-PL" sz="1778">
                <a:latin typeface="+mn-lt"/>
              </a:rPr>
              <a:t>Aby doszło do zakażenia wrażliwy na zakażenie dzik musi mieć kontakt ze szczątkami zakażonego dzika lub konającym, zakażonym dzikiem. </a:t>
            </a:r>
            <a:endParaRPr lang="en-GB" altLang="pl-PL" sz="1778">
              <a:latin typeface="+mn-lt"/>
            </a:endParaRPr>
          </a:p>
        </p:txBody>
      </p:sp>
      <p:sp>
        <p:nvSpPr>
          <p:cNvPr id="29716" name="Prostokąt 20"/>
          <p:cNvSpPr>
            <a:spLocks noChangeArrowheads="1"/>
          </p:cNvSpPr>
          <p:nvPr/>
        </p:nvSpPr>
        <p:spPr bwMode="auto">
          <a:xfrm>
            <a:off x="6463996" y="5843412"/>
            <a:ext cx="2620603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22">
                <a:latin typeface="Arial Narrow" panose="020B0606020202030204" pitchFamily="34" charset="0"/>
              </a:rPr>
              <a:t>Źródło: dr Vittorio Guberti,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22">
                <a:latin typeface="Arial Narrow" panose="020B0606020202030204" pitchFamily="34" charset="0"/>
              </a:rPr>
              <a:t>ISPRA, Włochy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14553" y="178389"/>
            <a:ext cx="746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Znaczenie dzików, żywych  padłych w szerzeniu się ASF</a:t>
            </a:r>
            <a:endParaRPr lang="pl-PL" sz="2400" b="1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5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>
            <a:spLocks noChangeArrowheads="1"/>
          </p:cNvSpPr>
          <p:nvPr/>
        </p:nvSpPr>
        <p:spPr bwMode="auto">
          <a:xfrm>
            <a:off x="26812" y="116632"/>
            <a:ext cx="9117188" cy="27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1244" dirty="0">
                <a:latin typeface="Calibri" pitchFamily="34" charset="0"/>
                <a:cs typeface="Arial" charset="0"/>
              </a:rPr>
              <a:t> </a:t>
            </a:r>
            <a:r>
              <a:rPr lang="pl-PL" altLang="pl-PL" sz="1600" dirty="0">
                <a:latin typeface="Calibri" pitchFamily="34" charset="0"/>
                <a:cs typeface="Arial" charset="0"/>
              </a:rPr>
              <a:t> </a:t>
            </a:r>
            <a:r>
              <a:rPr lang="pl-PL" altLang="pl-PL" sz="2844" b="1" dirty="0">
                <a:latin typeface="Calibri" pitchFamily="34" charset="0"/>
                <a:cs typeface="Arial" charset="0"/>
              </a:rPr>
              <a:t>ASF u dzików w Polsce – monitoring bierny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000" b="1" dirty="0">
              <a:latin typeface="Calibri" pitchFamily="34" charset="0"/>
              <a:cs typeface="Arial" charset="0"/>
            </a:endParaRPr>
          </a:p>
          <a:p>
            <a:pPr marL="406405" indent="-406405">
              <a:lnSpc>
                <a:spcPct val="100000"/>
              </a:lnSpc>
              <a:spcBef>
                <a:spcPct val="0"/>
              </a:spcBef>
              <a:defRPr/>
            </a:pPr>
            <a:r>
              <a:rPr lang="pl-PL" altLang="pl-PL" sz="2133" b="1" dirty="0">
                <a:latin typeface="Calibri" pitchFamily="34" charset="0"/>
                <a:cs typeface="Arial" charset="0"/>
              </a:rPr>
              <a:t>badanie dzików padłych jest jedynym skutecznym narzędziem wczesnego wykrywania choroby</a:t>
            </a:r>
          </a:p>
          <a:p>
            <a:pPr marL="406405" indent="-406405">
              <a:lnSpc>
                <a:spcPct val="100000"/>
              </a:lnSpc>
              <a:spcBef>
                <a:spcPct val="0"/>
              </a:spcBef>
              <a:defRPr/>
            </a:pPr>
            <a:r>
              <a:rPr lang="pl-PL" altLang="pl-PL" sz="2133" dirty="0">
                <a:latin typeface="Calibri" pitchFamily="34" charset="0"/>
                <a:cs typeface="Arial" charset="0"/>
              </a:rPr>
              <a:t>badanie dzików powypadkowych (dotychczas brak wyników dodatnich!) wskazuje na ich nieistotną rolę w szerzeniu się ASF</a:t>
            </a:r>
            <a:r>
              <a:rPr lang="pl-PL" altLang="pl-PL" sz="2133" dirty="0" smtClean="0">
                <a:latin typeface="Calibri" pitchFamily="34" charset="0"/>
                <a:cs typeface="Arial" charset="0"/>
              </a:rPr>
              <a:t>.</a:t>
            </a:r>
          </a:p>
          <a:p>
            <a:pPr marL="406405" indent="-406405">
              <a:lnSpc>
                <a:spcPct val="100000"/>
              </a:lnSpc>
              <a:spcBef>
                <a:spcPct val="0"/>
              </a:spcBef>
              <a:defRPr/>
            </a:pPr>
            <a:r>
              <a:rPr lang="pl-PL" altLang="pl-PL" sz="1778" b="1" dirty="0" smtClean="0">
                <a:latin typeface="Calibri" pitchFamily="34" charset="0"/>
                <a:cs typeface="Arial" charset="0"/>
              </a:rPr>
              <a:t>Poza </a:t>
            </a:r>
            <a:r>
              <a:rPr lang="pl-PL" altLang="pl-PL" sz="1778" b="1" dirty="0">
                <a:latin typeface="Calibri" pitchFamily="34" charset="0"/>
                <a:cs typeface="Arial" charset="0"/>
              </a:rPr>
              <a:t>strefami nie ma uzasadnienia badanie dzików zabitych w wypadkach (zbędne koszty).</a:t>
            </a:r>
            <a:r>
              <a:rPr lang="pl-PL" altLang="pl-PL" sz="2133" dirty="0">
                <a:latin typeface="Calibri" pitchFamily="34" charset="0"/>
                <a:cs typeface="Arial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600" dirty="0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987778" y="2788356"/>
          <a:ext cx="7104944" cy="35136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5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4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4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48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8976">
                <a:tc rowSpan="3">
                  <a:txBody>
                    <a:bodyPr/>
                    <a:lstStyle/>
                    <a:p>
                      <a:endParaRPr lang="pl-PL" sz="1600" dirty="0" smtClean="0"/>
                    </a:p>
                    <a:p>
                      <a:pPr algn="ctr"/>
                      <a:r>
                        <a:rPr lang="pl-PL" sz="2100" dirty="0" smtClean="0"/>
                        <a:t>Rok</a:t>
                      </a:r>
                      <a:endParaRPr lang="pl-PL" sz="2100" dirty="0"/>
                    </a:p>
                  </a:txBody>
                  <a:tcPr marL="81268" marR="81268" marT="40643" marB="40643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Strefa II i III</a:t>
                      </a:r>
                      <a:endParaRPr lang="pl-PL" sz="1600" dirty="0"/>
                    </a:p>
                  </a:txBody>
                  <a:tcPr marL="81268" marR="81268" marT="40643" marB="40643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91430" marR="91430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91430" marR="91430"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9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0" dirty="0" smtClean="0"/>
                        <a:t>padłe</a:t>
                      </a:r>
                      <a:endParaRPr lang="pl-PL" sz="1600" b="0" dirty="0"/>
                    </a:p>
                  </a:txBody>
                  <a:tcPr marL="81268" marR="81268" marT="40643" marB="40643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30" marR="91430" marT="45722" marB="4572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0" dirty="0" smtClean="0"/>
                        <a:t>Zabite w wypadkach</a:t>
                      </a:r>
                      <a:r>
                        <a:rPr lang="pl-PL" sz="1400" b="0" baseline="0" dirty="0" smtClean="0"/>
                        <a:t> komunikacyjnych</a:t>
                      </a:r>
                      <a:endParaRPr lang="pl-PL" sz="1400" b="0" dirty="0"/>
                    </a:p>
                  </a:txBody>
                  <a:tcPr marL="81268" marR="81268" marT="40643" marB="40643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30" marR="91430"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318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badane</a:t>
                      </a:r>
                      <a:endParaRPr lang="pl-PL" sz="14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dodatnie</a:t>
                      </a:r>
                      <a:endParaRPr lang="pl-PL" sz="14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badane</a:t>
                      </a:r>
                      <a:endParaRPr lang="pl-PL" sz="14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dodatnie</a:t>
                      </a:r>
                      <a:endParaRPr lang="pl-PL" sz="1400" dirty="0"/>
                    </a:p>
                  </a:txBody>
                  <a:tcPr marL="81268" marR="81268" marT="40643" marB="4064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976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2014</a:t>
                      </a:r>
                      <a:endParaRPr lang="pl-PL" sz="18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115</a:t>
                      </a:r>
                      <a:endParaRPr lang="pl-PL" sz="16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46</a:t>
                      </a:r>
                    </a:p>
                    <a:p>
                      <a:pPr algn="ctr"/>
                      <a:r>
                        <a:rPr lang="pl-PL" sz="1600" dirty="0" smtClean="0"/>
                        <a:t>(40%)</a:t>
                      </a:r>
                      <a:endParaRPr lang="pl-PL" sz="16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68</a:t>
                      </a:r>
                      <a:endParaRPr lang="pl-PL" sz="16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</a:t>
                      </a:r>
                      <a:endParaRPr lang="pl-PL" sz="1600" dirty="0"/>
                    </a:p>
                  </a:txBody>
                  <a:tcPr marL="81268" marR="81268" marT="40643" marB="4064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8976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2015</a:t>
                      </a:r>
                      <a:r>
                        <a:rPr lang="pl-PL" sz="1800" baseline="0" dirty="0" smtClean="0"/>
                        <a:t> </a:t>
                      </a:r>
                      <a:endParaRPr lang="pl-PL" sz="18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130</a:t>
                      </a:r>
                      <a:endParaRPr lang="pl-PL" sz="16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67 </a:t>
                      </a:r>
                    </a:p>
                    <a:p>
                      <a:pPr algn="ctr"/>
                      <a:r>
                        <a:rPr lang="pl-PL" sz="1600" dirty="0" smtClean="0"/>
                        <a:t>(51%)</a:t>
                      </a:r>
                      <a:endParaRPr lang="pl-PL" sz="16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53</a:t>
                      </a:r>
                      <a:endParaRPr lang="pl-PL" sz="16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</a:t>
                      </a:r>
                      <a:endParaRPr lang="pl-PL" sz="1600" dirty="0"/>
                    </a:p>
                  </a:txBody>
                  <a:tcPr marL="81268" marR="81268" marT="40643" marB="4064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4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aseline="0" dirty="0" smtClean="0"/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aseline="0" dirty="0" smtClean="0"/>
                        <a:t> (styczeń – sierpień)</a:t>
                      </a:r>
                      <a:endParaRPr lang="pl-PL" sz="1200" dirty="0" smtClean="0"/>
                    </a:p>
                    <a:p>
                      <a:endParaRPr lang="pl-PL" sz="12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59</a:t>
                      </a:r>
                      <a:endParaRPr lang="pl-PL" sz="16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27         (46%)</a:t>
                      </a:r>
                      <a:endParaRPr lang="pl-PL" sz="16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11</a:t>
                      </a:r>
                      <a:endParaRPr lang="pl-PL" sz="1600" dirty="0"/>
                    </a:p>
                  </a:txBody>
                  <a:tcPr marL="81268" marR="81268" marT="40643" marB="40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</a:t>
                      </a:r>
                      <a:endParaRPr lang="pl-PL" sz="1600" dirty="0"/>
                    </a:p>
                  </a:txBody>
                  <a:tcPr marL="81268" marR="81268" marT="40643" marB="4064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3420534" y="3365501"/>
            <a:ext cx="2367844" cy="294357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60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48508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/>
          </p:cNvSpPr>
          <p:nvPr/>
        </p:nvSpPr>
        <p:spPr bwMode="auto">
          <a:xfrm>
            <a:off x="508000" y="381000"/>
            <a:ext cx="8128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l-PL" sz="2844">
                <a:solidFill>
                  <a:srgbClr val="FFFFFF"/>
                </a:solidFill>
                <a:latin typeface="Calibri" panose="020F0502020204030204" pitchFamily="34" charset="0"/>
              </a:rPr>
              <a:t>Sytuacja epizootyczna</a:t>
            </a:r>
          </a:p>
        </p:txBody>
      </p:sp>
      <p:sp>
        <p:nvSpPr>
          <p:cNvPr id="17411" name="Prostokąt 7"/>
          <p:cNvSpPr>
            <a:spLocks noChangeArrowheads="1"/>
          </p:cNvSpPr>
          <p:nvPr/>
        </p:nvSpPr>
        <p:spPr bwMode="auto">
          <a:xfrm>
            <a:off x="633590" y="1350434"/>
            <a:ext cx="7876822" cy="4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2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defTabSz="6223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defTabSz="6223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defTabSz="6223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defTabSz="6223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defTabSz="6223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defTabSz="6223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defTabSz="6223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defTabSz="6223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067"/>
              </a:spcAft>
              <a:buNone/>
            </a:pPr>
            <a:endParaRPr lang="en-US" altLang="pl-PL" sz="2489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53488"/>
              </p:ext>
            </p:extLst>
          </p:nvPr>
        </p:nvGraphicFramePr>
        <p:xfrm>
          <a:off x="623249" y="2210875"/>
          <a:ext cx="3231445" cy="181468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121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2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Kraj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Przypadki</a:t>
                      </a:r>
                      <a:r>
                        <a:rPr lang="pl-PL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ASF u dzików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Ogniska ASF u świń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ESTONIA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LITWA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ŁOTWA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148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POLSKA</a:t>
                      </a: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30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WŁOCHY            (SARDYNIA</a:t>
                      </a:r>
                      <a:r>
                        <a:rPr lang="pl-PL" sz="1200" dirty="0">
                          <a:effectLst/>
                        </a:rPr>
                        <a:t>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434" name="pole tekstowe 3"/>
          <p:cNvSpPr txBox="1">
            <a:spLocks noChangeArrowheads="1"/>
          </p:cNvSpPr>
          <p:nvPr/>
        </p:nvSpPr>
        <p:spPr bwMode="auto">
          <a:xfrm>
            <a:off x="832067" y="1750239"/>
            <a:ext cx="707245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778" dirty="0">
                <a:solidFill>
                  <a:srgbClr val="000000"/>
                </a:solidFill>
                <a:latin typeface="Calibri" panose="020F0502020204030204" pitchFamily="34" charset="0"/>
              </a:rPr>
              <a:t>2014:</a:t>
            </a:r>
          </a:p>
        </p:txBody>
      </p:sp>
      <p:pic>
        <p:nvPicPr>
          <p:cNvPr id="17435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85" y="1750239"/>
            <a:ext cx="791633" cy="47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6" name="Prostokąt 7"/>
          <p:cNvSpPr>
            <a:spLocks noChangeArrowheads="1"/>
          </p:cNvSpPr>
          <p:nvPr/>
        </p:nvSpPr>
        <p:spPr bwMode="auto">
          <a:xfrm>
            <a:off x="971600" y="4581128"/>
            <a:ext cx="707245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778" dirty="0">
                <a:solidFill>
                  <a:srgbClr val="000000"/>
                </a:solidFill>
                <a:latin typeface="Calibri" panose="020F0502020204030204" pitchFamily="34" charset="0"/>
              </a:rPr>
              <a:t>2016: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64849"/>
              </p:ext>
            </p:extLst>
          </p:nvPr>
        </p:nvGraphicFramePr>
        <p:xfrm>
          <a:off x="1777680" y="4077072"/>
          <a:ext cx="3773155" cy="261303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309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2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1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627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Kraj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Przypadki ASF u dzików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Ogniska</a:t>
                      </a:r>
                      <a:r>
                        <a:rPr lang="pl-PL" sz="1200" baseline="0" dirty="0" smtClean="0">
                          <a:effectLst/>
                        </a:rPr>
                        <a:t> ASF u świń </a:t>
                      </a:r>
                      <a:endParaRPr lang="en-US" sz="1200" dirty="0">
                        <a:effectLst/>
                      </a:endParaRPr>
                    </a:p>
                  </a:txBody>
                  <a:tcPr marL="60948" marR="6094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79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ESTONIA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</a:rPr>
                        <a:t>580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76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LITWA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83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ŁOTWA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</a:rPr>
                        <a:t>411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POLSKA</a:t>
                      </a:r>
                      <a:endParaRPr lang="pl-PL" sz="12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</a:rPr>
                        <a:t>13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5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WŁOCHY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(SARDYNIA)</a:t>
                      </a:r>
                      <a:endParaRPr lang="pl-PL" sz="1200" dirty="0">
                        <a:effectLst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459" name="pole tekstowe 5"/>
          <p:cNvSpPr txBox="1">
            <a:spLocks noChangeArrowheads="1"/>
          </p:cNvSpPr>
          <p:nvPr/>
        </p:nvSpPr>
        <p:spPr bwMode="auto">
          <a:xfrm>
            <a:off x="90736" y="40670"/>
            <a:ext cx="91171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</a:rPr>
              <a:t>  </a:t>
            </a:r>
            <a:r>
              <a:rPr lang="pl-PL" altLang="pl-PL" sz="2400" b="1" dirty="0">
                <a:latin typeface="Calibri" panose="020F0502020204030204" pitchFamily="34" charset="0"/>
              </a:rPr>
              <a:t>P</a:t>
            </a:r>
            <a:r>
              <a:rPr lang="pl-PL" altLang="pl-PL" sz="2400" b="1" dirty="0" smtClean="0">
                <a:latin typeface="Calibri" panose="020F0502020204030204" pitchFamily="34" charset="0"/>
              </a:rPr>
              <a:t>roporcje </a:t>
            </a:r>
            <a:r>
              <a:rPr lang="pl-PL" altLang="pl-PL" sz="2400" b="1" dirty="0">
                <a:latin typeface="Calibri" panose="020F0502020204030204" pitchFamily="34" charset="0"/>
              </a:rPr>
              <a:t>w liczbie ognisk i przypadków w Polsce </a:t>
            </a:r>
            <a:r>
              <a:rPr lang="pl-PL" altLang="pl-PL" sz="2400" b="1" dirty="0" smtClean="0">
                <a:latin typeface="Calibri" panose="020F0502020204030204" pitchFamily="34" charset="0"/>
              </a:rPr>
              <a:t>i </a:t>
            </a:r>
            <a:r>
              <a:rPr lang="pl-PL" altLang="pl-PL" sz="2400" b="1" dirty="0">
                <a:latin typeface="Calibri" panose="020F0502020204030204" pitchFamily="34" charset="0"/>
              </a:rPr>
              <a:t>krajach nadbałtyckich są </a:t>
            </a:r>
            <a:r>
              <a:rPr lang="pl-PL" altLang="pl-PL" sz="2400" b="1" dirty="0" smtClean="0">
                <a:latin typeface="Calibri" panose="020F0502020204030204" pitchFamily="34" charset="0"/>
              </a:rPr>
              <a:t>różne</a:t>
            </a:r>
            <a:r>
              <a:rPr lang="pl-PL" altLang="pl-PL" sz="2400" b="1" dirty="0">
                <a:latin typeface="Calibri" panose="020F0502020204030204" pitchFamily="34" charset="0"/>
              </a:rPr>
              <a:t>.</a:t>
            </a:r>
            <a:endParaRPr lang="pl-PL" altLang="pl-PL" sz="2400" b="1" dirty="0" smtClean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latin typeface="Calibri" panose="020F0502020204030204" pitchFamily="34" charset="0"/>
              </a:rPr>
              <a:t>Dlaczego z likwidacją  ASFV w ogniskach postępujemy błyskawicznie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latin typeface="Calibri" panose="020F0502020204030204" pitchFamily="34" charset="0"/>
              </a:rPr>
              <a:t>a źródło ASFV w lesie lekceważymy</a:t>
            </a:r>
            <a:endParaRPr lang="pl-PL" altLang="pl-PL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77033"/>
              </p:ext>
            </p:extLst>
          </p:nvPr>
        </p:nvGraphicFramePr>
        <p:xfrm>
          <a:off x="4776827" y="2205837"/>
          <a:ext cx="3417712" cy="181468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051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Kraj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Przypadki </a:t>
                      </a:r>
                      <a:r>
                        <a:rPr lang="pl-PL" sz="1200" dirty="0">
                          <a:effectLst/>
                        </a:rPr>
                        <a:t>ASF </a:t>
                      </a:r>
                      <a:r>
                        <a:rPr lang="pl-PL" sz="1200" dirty="0" smtClean="0">
                          <a:effectLst/>
                        </a:rPr>
                        <a:t>  u </a:t>
                      </a:r>
                      <a:r>
                        <a:rPr lang="pl-PL" sz="1200" dirty="0">
                          <a:effectLst/>
                        </a:rPr>
                        <a:t>dzików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Ogniska </a:t>
                      </a:r>
                      <a:r>
                        <a:rPr lang="pl-PL" sz="1200" dirty="0">
                          <a:effectLst/>
                        </a:rPr>
                        <a:t>ASF </a:t>
                      </a:r>
                      <a:r>
                        <a:rPr lang="pl-PL" sz="1200" dirty="0" smtClean="0">
                          <a:effectLst/>
                        </a:rPr>
                        <a:t>    u </a:t>
                      </a:r>
                      <a:r>
                        <a:rPr lang="pl-PL" sz="1200" dirty="0">
                          <a:effectLst/>
                        </a:rPr>
                        <a:t>świń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ESTONIA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723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LITWA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ŁOTWA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753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</a:rPr>
                        <a:t>POLSKA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53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WŁOCHY (SARDYNIA)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76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0948" marR="6094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1511"/>
            <a:ext cx="720080" cy="49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Po&amp;lstrok;o&amp;zdot;enie na mapie"/>
          <p:cNvSpPr>
            <a:spLocks noChangeAspect="1" noChangeArrowheads="1"/>
          </p:cNvSpPr>
          <p:nvPr/>
        </p:nvSpPr>
        <p:spPr bwMode="auto">
          <a:xfrm>
            <a:off x="134938" y="-23101300"/>
            <a:ext cx="27336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6" name="Picture 2" descr="D:\Anna Rakowska - FILES\Desktop\Liczba zbadanych dzików w 2016 (do 26.09) - etykiety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6239"/>
            <a:ext cx="5815880" cy="618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732239" y="2420888"/>
            <a:ext cx="2160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Liczba zbadanych dzików w 2016 (do </a:t>
            </a:r>
            <a:r>
              <a:rPr lang="pl-PL" smtClean="0"/>
              <a:t>26.09.2016)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0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395536" y="836712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altLang="pl-PL" sz="6600" b="1" dirty="0" smtClean="0"/>
              <a:t>Wyniki badań epidemiologicznych związane</a:t>
            </a:r>
          </a:p>
          <a:p>
            <a:pPr algn="ctr">
              <a:defRPr/>
            </a:pPr>
            <a:r>
              <a:rPr lang="pl-PL" altLang="pl-PL" sz="6600" b="1" dirty="0" smtClean="0"/>
              <a:t>z ASF u świń</a:t>
            </a:r>
            <a:endParaRPr lang="pl-PL" altLang="pl-PL" sz="6600" b="1" dirty="0"/>
          </a:p>
        </p:txBody>
      </p:sp>
    </p:spTree>
    <p:extLst>
      <p:ext uri="{BB962C8B-B14F-4D97-AF65-F5344CB8AC3E}">
        <p14:creationId xmlns:p14="http://schemas.microsoft.com/office/powerpoint/2010/main" val="5482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467544" y="908720"/>
            <a:ext cx="842533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altLang="pl-PL" sz="4800" b="1" dirty="0" smtClean="0"/>
              <a:t>Od 14.02.2014 r. do 6.10.2016 r. </a:t>
            </a:r>
          </a:p>
          <a:p>
            <a:pPr algn="ctr">
              <a:defRPr/>
            </a:pPr>
            <a:r>
              <a:rPr lang="pl-PL" altLang="pl-PL" sz="5400" b="1" dirty="0" smtClean="0"/>
              <a:t>zarejestrowano </a:t>
            </a:r>
          </a:p>
          <a:p>
            <a:pPr algn="ctr">
              <a:defRPr/>
            </a:pPr>
            <a:r>
              <a:rPr lang="pl-PL" altLang="pl-PL" sz="5400" b="1" dirty="0" smtClean="0"/>
              <a:t>w Polsce </a:t>
            </a:r>
          </a:p>
          <a:p>
            <a:pPr algn="ctr">
              <a:defRPr/>
            </a:pPr>
            <a:r>
              <a:rPr lang="pl-PL" altLang="pl-PL" sz="5400" b="1" dirty="0" smtClean="0"/>
              <a:t>113 przypadków </a:t>
            </a:r>
          </a:p>
          <a:p>
            <a:pPr algn="ctr">
              <a:defRPr/>
            </a:pPr>
            <a:r>
              <a:rPr lang="pl-PL" altLang="pl-PL" sz="5400" b="1" dirty="0" smtClean="0"/>
              <a:t>i 23 ogniska </a:t>
            </a:r>
          </a:p>
          <a:p>
            <a:pPr algn="ctr">
              <a:defRPr/>
            </a:pPr>
            <a:r>
              <a:rPr lang="pl-PL" altLang="pl-PL" sz="5400" b="1" dirty="0" smtClean="0"/>
              <a:t>ASF</a:t>
            </a:r>
            <a:endParaRPr lang="pl-PL" altLang="pl-PL" sz="5400" b="1" dirty="0"/>
          </a:p>
        </p:txBody>
      </p:sp>
    </p:spTree>
    <p:extLst>
      <p:ext uri="{BB962C8B-B14F-4D97-AF65-F5344CB8AC3E}">
        <p14:creationId xmlns:p14="http://schemas.microsoft.com/office/powerpoint/2010/main" val="33636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9552" y="117693"/>
            <a:ext cx="82089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altLang="pl-PL" sz="3600" b="1" u="sng" dirty="0"/>
              <a:t>Ogniska ASF w </a:t>
            </a:r>
            <a:r>
              <a:rPr lang="pl-PL" altLang="pl-PL" sz="3600" b="1" u="sng" dirty="0" smtClean="0"/>
              <a:t>Polsce</a:t>
            </a:r>
          </a:p>
          <a:p>
            <a:pPr algn="ctr">
              <a:defRPr/>
            </a:pPr>
            <a:endParaRPr lang="pl-PL" altLang="pl-PL" sz="3600" b="1" dirty="0"/>
          </a:p>
          <a:p>
            <a:pPr algn="ctr">
              <a:defRPr/>
            </a:pPr>
            <a:r>
              <a:rPr lang="pl-PL" altLang="pl-PL" sz="3600" b="1" dirty="0" smtClean="0"/>
              <a:t>Ognisko I – III</a:t>
            </a:r>
          </a:p>
          <a:p>
            <a:pPr algn="ctr">
              <a:defRPr/>
            </a:pPr>
            <a:r>
              <a:rPr lang="pl-PL" altLang="pl-PL" sz="3600" b="1" dirty="0" smtClean="0"/>
              <a:t>21.07.2014 – 31 01.2015</a:t>
            </a:r>
          </a:p>
          <a:p>
            <a:pPr algn="ctr">
              <a:defRPr/>
            </a:pPr>
            <a:r>
              <a:rPr lang="pl-PL" altLang="pl-PL" sz="3600" b="1" dirty="0" smtClean="0"/>
              <a:t>Do 9 km od granicy</a:t>
            </a:r>
          </a:p>
          <a:p>
            <a:pPr algn="ctr">
              <a:defRPr/>
            </a:pPr>
            <a:endParaRPr lang="pl-PL" altLang="pl-PL" sz="3600" b="1" dirty="0"/>
          </a:p>
          <a:p>
            <a:pPr algn="ctr">
              <a:defRPr/>
            </a:pPr>
            <a:endParaRPr lang="pl-PL" altLang="pl-PL" sz="2000" b="1" dirty="0" smtClean="0"/>
          </a:p>
          <a:p>
            <a:pPr algn="ctr">
              <a:defRPr/>
            </a:pPr>
            <a:r>
              <a:rPr lang="pl-PL" altLang="pl-PL" sz="3600" b="1" dirty="0" smtClean="0"/>
              <a:t>Ognisko IV – XXIII</a:t>
            </a:r>
          </a:p>
          <a:p>
            <a:pPr algn="ctr">
              <a:defRPr/>
            </a:pPr>
            <a:r>
              <a:rPr lang="pl-PL" altLang="pl-PL" sz="3600" b="1" dirty="0" smtClean="0"/>
              <a:t>27.06.2016 – 30.09.2016</a:t>
            </a:r>
          </a:p>
          <a:p>
            <a:pPr algn="ctr">
              <a:defRPr/>
            </a:pPr>
            <a:r>
              <a:rPr lang="pl-PL" altLang="pl-PL" sz="3600" b="1" dirty="0" smtClean="0"/>
              <a:t>Do 110 km od granicy</a:t>
            </a:r>
          </a:p>
        </p:txBody>
      </p:sp>
    </p:spTree>
    <p:extLst>
      <p:ext uri="{BB962C8B-B14F-4D97-AF65-F5344CB8AC3E}">
        <p14:creationId xmlns:p14="http://schemas.microsoft.com/office/powerpoint/2010/main" val="7920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3"/>
          <p:cNvSpPr>
            <a:spLocks noGrp="1"/>
          </p:cNvSpPr>
          <p:nvPr>
            <p:ph idx="4294967295"/>
          </p:nvPr>
        </p:nvSpPr>
        <p:spPr>
          <a:xfrm>
            <a:off x="20638" y="1441450"/>
            <a:ext cx="9115425" cy="4535488"/>
          </a:xfrm>
        </p:spPr>
        <p:txBody>
          <a:bodyPr/>
          <a:lstStyle/>
          <a:p>
            <a:pPr eaLnBrk="1" hangingPunct="1">
              <a:lnSpc>
                <a:spcPts val="3200"/>
              </a:lnSpc>
              <a:buSzPct val="150000"/>
            </a:pPr>
            <a:r>
              <a:rPr kumimoji="0" lang="pl-PL" altLang="pl-PL" smtClean="0">
                <a:cs typeface="Arial" panose="020B0604020202020204" pitchFamily="34" charset="0"/>
              </a:rPr>
              <a:t>  Wszystkie (3) ogniska ASF wystąpiły w </a:t>
            </a:r>
          </a:p>
          <a:p>
            <a:pPr eaLnBrk="1" hangingPunct="1">
              <a:lnSpc>
                <a:spcPts val="3200"/>
              </a:lnSpc>
              <a:buFont typeface="Arial" panose="020B0604020202020204" pitchFamily="34" charset="0"/>
              <a:buNone/>
            </a:pPr>
            <a:r>
              <a:rPr kumimoji="0" lang="pl-PL" altLang="pl-PL" smtClean="0">
                <a:cs typeface="Arial" panose="020B0604020202020204" pitchFamily="34" charset="0"/>
              </a:rPr>
              <a:t>      chlewniach przyzagrodowych, w których </a:t>
            </a:r>
          </a:p>
          <a:p>
            <a:pPr eaLnBrk="1" hangingPunct="1">
              <a:lnSpc>
                <a:spcPts val="3200"/>
              </a:lnSpc>
              <a:buFont typeface="Arial" panose="020B0604020202020204" pitchFamily="34" charset="0"/>
              <a:buNone/>
            </a:pPr>
            <a:r>
              <a:rPr kumimoji="0" lang="pl-PL" altLang="pl-PL" smtClean="0">
                <a:cs typeface="Arial" panose="020B0604020202020204" pitchFamily="34" charset="0"/>
              </a:rPr>
              <a:t>      nie przestrzegano żadnych zasad </a:t>
            </a:r>
          </a:p>
          <a:p>
            <a:pPr eaLnBrk="1" hangingPunct="1">
              <a:lnSpc>
                <a:spcPts val="3200"/>
              </a:lnSpc>
              <a:buFont typeface="Arial" panose="020B0604020202020204" pitchFamily="34" charset="0"/>
              <a:buNone/>
            </a:pPr>
            <a:r>
              <a:rPr kumimoji="0" lang="pl-PL" altLang="pl-PL" smtClean="0">
                <a:cs typeface="Arial" panose="020B0604020202020204" pitchFamily="34" charset="0"/>
              </a:rPr>
              <a:t>      bioasekuracji !!!</a:t>
            </a:r>
          </a:p>
        </p:txBody>
      </p:sp>
      <p:sp>
        <p:nvSpPr>
          <p:cNvPr id="46083" name="Title 6"/>
          <p:cNvSpPr>
            <a:spLocks noGrp="1"/>
          </p:cNvSpPr>
          <p:nvPr>
            <p:ph type="title" idx="4294967295"/>
          </p:nvPr>
        </p:nvSpPr>
        <p:spPr>
          <a:xfrm>
            <a:off x="-20638" y="115888"/>
            <a:ext cx="9156701" cy="760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pl-PL" altLang="pl-PL" sz="3600" b="1" dirty="0" smtClean="0">
                <a:solidFill>
                  <a:srgbClr val="1E1C11"/>
                </a:solidFill>
                <a:cs typeface="Arial" panose="020B0604020202020204" pitchFamily="34" charset="0"/>
              </a:rPr>
              <a:t>OGNISKA</a:t>
            </a:r>
            <a:br>
              <a:rPr kumimoji="0" lang="pl-PL" altLang="pl-PL" sz="3600" b="1" dirty="0" smtClean="0">
                <a:solidFill>
                  <a:srgbClr val="1E1C11"/>
                </a:solidFill>
                <a:cs typeface="Arial" panose="020B0604020202020204" pitchFamily="34" charset="0"/>
              </a:rPr>
            </a:br>
            <a:r>
              <a:rPr lang="pl-PL" altLang="pl-PL" sz="3600" b="1" dirty="0" smtClean="0">
                <a:solidFill>
                  <a:srgbClr val="1E1C11"/>
                </a:solidFill>
                <a:cs typeface="Arial" panose="020B0604020202020204" pitchFamily="34" charset="0"/>
              </a:rPr>
              <a:t>(Faza I)</a:t>
            </a:r>
            <a:endParaRPr kumimoji="0" lang="en-US" altLang="pl-PL" sz="4800" b="1" dirty="0" smtClean="0">
              <a:solidFill>
                <a:srgbClr val="1E1C1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6084" name="Obiekt 1"/>
          <p:cNvGraphicFramePr>
            <a:graphicFrameLocks noChangeAspect="1"/>
          </p:cNvGraphicFramePr>
          <p:nvPr/>
        </p:nvGraphicFramePr>
        <p:xfrm>
          <a:off x="0" y="6034088"/>
          <a:ext cx="13033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CorelDRAW" r:id="rId4" imgW="3733800" imgH="2319528" progId="">
                  <p:embed/>
                </p:oleObj>
              </mc:Choice>
              <mc:Fallback>
                <p:oleObj name="CorelDRAW" r:id="rId4" imgW="3733800" imgH="2319528" progId="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34088"/>
                        <a:ext cx="130333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5" name="Picture 6" descr="D:\Anna Rakowska - FILES\Desktop\Ognisko Zielona\DSC001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630738"/>
            <a:ext cx="3208337" cy="2193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4630738"/>
            <a:ext cx="3529013" cy="223043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7" name="pole tekstowe 1"/>
          <p:cNvSpPr txBox="1">
            <a:spLocks noChangeArrowheads="1"/>
          </p:cNvSpPr>
          <p:nvPr/>
        </p:nvSpPr>
        <p:spPr bwMode="auto">
          <a:xfrm>
            <a:off x="688975" y="4148138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1800">
                <a:latin typeface="Arial" panose="020B0604020202020204" pitchFamily="34" charset="0"/>
              </a:rPr>
              <a:t>21.07.2014 (8 świń)</a:t>
            </a:r>
          </a:p>
        </p:txBody>
      </p:sp>
      <p:sp>
        <p:nvSpPr>
          <p:cNvPr id="46088" name="pole tekstowe 2"/>
          <p:cNvSpPr txBox="1">
            <a:spLocks noChangeArrowheads="1"/>
          </p:cNvSpPr>
          <p:nvPr/>
        </p:nvSpPr>
        <p:spPr bwMode="auto">
          <a:xfrm>
            <a:off x="3740150" y="4148138"/>
            <a:ext cx="2560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1800">
                <a:latin typeface="Arial" panose="020B0604020202020204" pitchFamily="34" charset="0"/>
              </a:rPr>
              <a:t>6.08.2014 (1 świnia)</a:t>
            </a:r>
          </a:p>
        </p:txBody>
      </p:sp>
      <p:sp>
        <p:nvSpPr>
          <p:cNvPr id="46089" name="pole tekstowe 9"/>
          <p:cNvSpPr txBox="1">
            <a:spLocks noChangeArrowheads="1"/>
          </p:cNvSpPr>
          <p:nvPr/>
        </p:nvSpPr>
        <p:spPr bwMode="auto">
          <a:xfrm>
            <a:off x="6637338" y="4160838"/>
            <a:ext cx="2398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1800">
                <a:latin typeface="Arial" panose="020B0604020202020204" pitchFamily="34" charset="0"/>
              </a:rPr>
              <a:t>31.01.2015 (7 świń)</a:t>
            </a:r>
          </a:p>
        </p:txBody>
      </p:sp>
      <p:pic>
        <p:nvPicPr>
          <p:cNvPr id="4609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4605338"/>
            <a:ext cx="297021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3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ytuł 1"/>
          <p:cNvSpPr>
            <a:spLocks/>
          </p:cNvSpPr>
          <p:nvPr/>
        </p:nvSpPr>
        <p:spPr bwMode="auto">
          <a:xfrm>
            <a:off x="-108520" y="1743075"/>
            <a:ext cx="6122988" cy="21510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sz="54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sz="54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b="1" dirty="0" smtClean="0">
              <a:solidFill>
                <a:srgbClr val="800000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18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18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18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18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b="1" u="sng" smtClean="0">
                <a:solidFill>
                  <a:srgbClr val="FF0000"/>
                </a:solidFill>
                <a:latin typeface="Arial" panose="020B0604020202020204" pitchFamily="34" charset="0"/>
              </a:rPr>
              <a:t>19.07.2014 r.</a:t>
            </a:r>
            <a:r>
              <a:rPr lang="pl-PL" altLang="pl-PL" sz="2400" b="1" smtClean="0">
                <a:latin typeface="Arial" panose="020B0604020202020204" pitchFamily="34" charset="0"/>
              </a:rPr>
              <a:t> </a:t>
            </a:r>
            <a:endParaRPr lang="pl-PL" altLang="pl-PL" sz="24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sz="24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 smtClean="0">
                <a:latin typeface="Arial" panose="020B0604020202020204" pitchFamily="34" charset="0"/>
              </a:rPr>
              <a:t>Informacja przekazana przez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 smtClean="0">
                <a:latin typeface="Arial" panose="020B0604020202020204" pitchFamily="34" charset="0"/>
              </a:rPr>
              <a:t>właściciela świń o złym stanie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 smtClean="0">
                <a:latin typeface="Arial" panose="020B0604020202020204" pitchFamily="34" charset="0"/>
              </a:rPr>
              <a:t>utrzymywanych przez niego zwierząt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 smtClean="0">
                <a:latin typeface="Arial" panose="020B0604020202020204" pitchFamily="34" charset="0"/>
              </a:rPr>
              <a:t>oraz </a:t>
            </a:r>
            <a:r>
              <a:rPr lang="pl-PL" altLang="pl-PL" sz="2400" b="1" u="sng" dirty="0" smtClean="0">
                <a:latin typeface="Arial" panose="020B0604020202020204" pitchFamily="34" charset="0"/>
              </a:rPr>
              <a:t>padnięciu jednej </a:t>
            </a:r>
            <a:r>
              <a:rPr lang="pl-PL" altLang="pl-PL" sz="2400" b="1" u="sng" dirty="0" err="1" smtClean="0">
                <a:latin typeface="Arial" panose="020B0604020202020204" pitchFamily="34" charset="0"/>
              </a:rPr>
              <a:t>śwni</a:t>
            </a:r>
            <a:r>
              <a:rPr lang="pl-PL" altLang="pl-PL" sz="2400" b="1" u="sng" dirty="0" smtClean="0"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l-PL" altLang="pl-PL" sz="20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latin typeface="Arial" panose="020B0604020202020204" pitchFamily="34" charset="0"/>
              </a:rPr>
              <a:t>												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Arial" panose="020B0604020202020204" pitchFamily="34" charset="0"/>
              </a:rPr>
              <a:t>	</a:t>
            </a:r>
            <a:r>
              <a:rPr lang="pl-PL" altLang="pl-PL" sz="1800" dirty="0" smtClean="0">
                <a:latin typeface="Arial" panose="020B0604020202020204" pitchFamily="34" charset="0"/>
              </a:rPr>
              <a:t>					</a:t>
            </a:r>
            <a:endParaRPr lang="en-GB" altLang="pl-PL" sz="18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Tytuł 1"/>
          <p:cNvSpPr>
            <a:spLocks/>
          </p:cNvSpPr>
          <p:nvPr/>
        </p:nvSpPr>
        <p:spPr bwMode="auto">
          <a:xfrm>
            <a:off x="3175" y="64198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pl-PL" altLang="pl-PL" sz="1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132" name="pole tekstowe 3"/>
          <p:cNvSpPr txBox="1">
            <a:spLocks noChangeArrowheads="1"/>
          </p:cNvSpPr>
          <p:nvPr/>
        </p:nvSpPr>
        <p:spPr bwMode="auto">
          <a:xfrm>
            <a:off x="174625" y="188913"/>
            <a:ext cx="8577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pl-PL" altLang="pl-PL" b="1">
                <a:latin typeface="+mn-lt"/>
              </a:rPr>
              <a:t>Pierwsze ognisko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pl-PL" altLang="pl-PL" sz="1600" b="1">
              <a:solidFill>
                <a:srgbClr val="FFFF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pl-PL" altLang="pl-PL" sz="1800" b="1">
                <a:solidFill>
                  <a:srgbClr val="FFFF00"/>
                </a:solidFill>
                <a:latin typeface="+mn-lt"/>
              </a:rPr>
              <a:t>historia</a:t>
            </a:r>
          </a:p>
        </p:txBody>
      </p:sp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869950"/>
            <a:ext cx="28511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869950"/>
            <a:ext cx="3233737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950"/>
            <a:ext cx="3059113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214813"/>
            <a:ext cx="29908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899592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20300" y="368660"/>
            <a:ext cx="856311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4800" b="1" dirty="0" smtClean="0">
                <a:cs typeface="Arial" pitchFamily="34" charset="0"/>
              </a:rPr>
              <a:t>Karygodna działalność człowieka głównym wektorem szerzenia się ASF w Polsce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4800" b="1" dirty="0" smtClean="0">
                <a:cs typeface="Arial" pitchFamily="34" charset="0"/>
              </a:rPr>
              <a:t>- i nie tylko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5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1511"/>
            <a:ext cx="720080" cy="49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7524" y="584422"/>
            <a:ext cx="8763062" cy="597086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Federacja Rosyjska – O. archangielski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Dnia 23 IX 2016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RSChN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poinformował o wystąpieniu na północy FR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w O. archangielskim 3 ognisk ASF w małych gospodarstwach przydomowych. Jako przyczynę wybuchu choroby podano nielegalny przywóz prosiąt z O. woroneskiego na odległość ok. 1400 km, który miał miejsce w dniach 13-15 IX. Sprzedaż prosiąt była prowadzona w różnych rejonach obwodu prosiąt z samochodu. W dniu dzisiejszym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RSChN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ale i inne media rosyjskie podały, że w O. archangielskim wykryto w przeciągu tygodnia  ok. 40 ognisk w 8 rejonach, na obszarze o powierzchni ok. 400 na 400 </a:t>
            </a:r>
            <a:r>
              <a:rPr kumimoji="0" lang="pl-PL" altLang="pl-PL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km =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160 000 km</a:t>
            </a:r>
            <a:r>
              <a:rPr kumimoji="0" lang="pl-PL" altLang="pl-PL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 Wszystkie ogniska wystąpiły w małych gospodarstwach przydomowych utrzymujących przeważnie 1-2  świnie. Padały głównie warchlaki 1-2 mies.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7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700" b="0" i="0" u="none" strike="noStrike" cap="none" normalizeH="0" baseline="0" dirty="0" smtClean="0">
                <a:ln>
                  <a:noFill/>
                </a:ln>
                <a:effectLst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700" b="0" i="0" u="none" strike="noStrike" cap="none" normalizeH="0" baseline="0" dirty="0" smtClean="0">
                <a:ln>
                  <a:noFill/>
                </a:ln>
                <a:effectLst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7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7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7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7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7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W Rosji wykryto w r 2016.  </a:t>
            </a:r>
            <a:r>
              <a:rPr kumimoji="0" lang="pl-PL" altLang="pl-PL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216 </a:t>
            </a:r>
            <a:r>
              <a:rPr lang="pl-PL" altLang="pl-PL" b="1" smtClean="0"/>
              <a:t>ognisk</a:t>
            </a:r>
            <a:r>
              <a:rPr kumimoji="0" lang="pl-PL" altLang="pl-PL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 od 2007 – 2016 (10 lat) - 1024 zachorowania.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1/5 ognisk wystąpiła w tym roku (do września)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Po&amp;lstrok;o&amp;zdot;enie na mapie"/>
          <p:cNvSpPr>
            <a:spLocks noChangeAspect="1" noChangeArrowheads="1"/>
          </p:cNvSpPr>
          <p:nvPr/>
        </p:nvSpPr>
        <p:spPr bwMode="auto">
          <a:xfrm>
            <a:off x="134938" y="-23101300"/>
            <a:ext cx="27336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1" y="3882561"/>
            <a:ext cx="27336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641290" y="28875"/>
            <a:ext cx="6451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Człowiek może przenieść ASFV na każdą odległość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88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1511"/>
            <a:ext cx="720080" cy="49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580111" y="2960948"/>
            <a:ext cx="3312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Przypadki </a:t>
            </a:r>
          </a:p>
          <a:p>
            <a:pPr algn="ctr"/>
            <a:r>
              <a:rPr lang="pl-PL" sz="3600" dirty="0" smtClean="0"/>
              <a:t>i </a:t>
            </a:r>
            <a:r>
              <a:rPr lang="pl-PL" sz="3600" dirty="0"/>
              <a:t>ogniska </a:t>
            </a:r>
            <a:endParaRPr lang="pl-PL" sz="3600" dirty="0" smtClean="0"/>
          </a:p>
          <a:p>
            <a:pPr algn="ctr"/>
            <a:r>
              <a:rPr lang="pl-PL" sz="3600" dirty="0" smtClean="0"/>
              <a:t>ASF </a:t>
            </a:r>
          </a:p>
          <a:p>
            <a:pPr algn="ctr"/>
            <a:r>
              <a:rPr lang="pl-PL" sz="3600" dirty="0" smtClean="0"/>
              <a:t>2014 – 2016 </a:t>
            </a:r>
            <a:r>
              <a:rPr lang="pl-PL" sz="2000" dirty="0" smtClean="0"/>
              <a:t>(7.10.)</a:t>
            </a:r>
            <a:endParaRPr lang="pl-PL" sz="2000" dirty="0"/>
          </a:p>
        </p:txBody>
      </p:sp>
      <p:pic>
        <p:nvPicPr>
          <p:cNvPr id="15362" name="Picture 2" descr="D:\Anna Rakowska - FILES\Desktop\Przypadki i ogniska ASF 2016-09-27 — A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077"/>
            <a:ext cx="4791810" cy="677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79511" y="656693"/>
          <a:ext cx="8712968" cy="6140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0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5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06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4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Ognisko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dni od momentu pojawienia się </a:t>
                      </a:r>
                      <a:r>
                        <a:rPr lang="pl-PL" sz="1400" dirty="0" smtClean="0">
                          <a:effectLst/>
                        </a:rPr>
                        <a:t>objawów</a:t>
                      </a:r>
                      <a:r>
                        <a:rPr lang="pl-PL" sz="1400" baseline="0" dirty="0" smtClean="0">
                          <a:effectLst/>
                        </a:rPr>
                        <a:t> klinicznych choroby </a:t>
                      </a:r>
                      <a:r>
                        <a:rPr lang="pl-PL" sz="1400" dirty="0" smtClean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do czasu </a:t>
                      </a:r>
                      <a:r>
                        <a:rPr lang="pl-PL" sz="1400" dirty="0" smtClean="0">
                          <a:effectLst/>
                        </a:rPr>
                        <a:t>rozpoznania ASF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Najbardziej prawdopodobne źródło wprowadzenia ASF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 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Dzik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brak danych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Dzik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brak danych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Zlewki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 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Dzik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 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Zlewki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 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Słoma/kość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16  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Nielegalny handel zakażonymi świniami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0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Brak dokładnych danych, prawdopodobnie kilka dni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Nielegalny handel zakażonymi świniami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Brak dokładnych danych, prawdopodobnie kilka dni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Nielegalny handel zakażonymi świniami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 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Nielegalny handel zakażonymi świniami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 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Zlewki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 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Nielegalny handel zakażonymi świniami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0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19 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Nielegalny handel zakażonymi świniami lub zlewki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 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Zlewki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Nierozstrzygnięte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 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Nierozstrzygnięte (Dzik lub człowiek)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 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„grzybiarz” ?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  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Nielegalny handel zakażonymi świniami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Zlewki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Nieznane (gospodarstwo kontaktowe, udział człowieka)</a:t>
                      </a: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r>
                        <a:rPr lang="pl-PL" sz="1200" dirty="0" smtClean="0">
                          <a:effectLst/>
                        </a:rPr>
                        <a:t>udział człowieka…skalpel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22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Nieznane (gospodarstwo kontaktowe, udział </a:t>
                      </a:r>
                      <a:r>
                        <a:rPr lang="pl-PL" sz="1200" dirty="0" smtClean="0">
                          <a:effectLst/>
                        </a:rPr>
                        <a:t>człowieka…)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457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23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effectLst/>
                        </a:rPr>
                        <a:t>Nieznane (</a:t>
                      </a:r>
                      <a:r>
                        <a:rPr lang="pl-PL" sz="1200" dirty="0" err="1" smtClean="0">
                          <a:effectLst/>
                        </a:rPr>
                        <a:t>prawdopodob</a:t>
                      </a:r>
                      <a:r>
                        <a:rPr lang="pl-PL" sz="1200" dirty="0" smtClean="0">
                          <a:effectLst/>
                        </a:rPr>
                        <a:t>. wprowadzono</a:t>
                      </a:r>
                      <a:r>
                        <a:rPr lang="pl-PL" sz="1200" baseline="0" dirty="0" smtClean="0">
                          <a:effectLst/>
                        </a:rPr>
                        <a:t> na butach z otoczenia chlewni, po którym biegały dziki</a:t>
                      </a:r>
                      <a:r>
                        <a:rPr lang="pl-PL" sz="1200" dirty="0" smtClean="0">
                          <a:effectLst/>
                        </a:rPr>
                        <a:t>…)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 anchor="ctr"/>
                </a:tc>
                <a:extLst>
                  <a:ext uri="{0D108BD9-81ED-4DB2-BD59-A6C34878D82A}">
                    <a16:rowId xmlns="" xmlns:a16="http://schemas.microsoft.com/office/drawing/2014/main" val="249403449"/>
                  </a:ext>
                </a:extLst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464528" y="12971"/>
            <a:ext cx="814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Wektory ASF w Polsce </a:t>
            </a:r>
            <a:r>
              <a:rPr lang="pl-PL" dirty="0" smtClean="0"/>
              <a:t>(najczęściej: wprowadzenie chorych świń, zlewki)</a:t>
            </a:r>
            <a:r>
              <a:rPr lang="pl-PL" sz="2800" dirty="0" smtClean="0"/>
              <a:t>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155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899592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5536" y="620688"/>
            <a:ext cx="828092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800" b="1" dirty="0" smtClean="0">
                <a:cs typeface="Arial" pitchFamily="34" charset="0"/>
              </a:rPr>
              <a:t>Radykalne podejście do </a:t>
            </a:r>
            <a:r>
              <a:rPr lang="pl-PL" sz="2800" b="1" dirty="0" err="1" smtClean="0">
                <a:cs typeface="Arial" pitchFamily="34" charset="0"/>
              </a:rPr>
              <a:t>eradykacji</a:t>
            </a:r>
            <a:r>
              <a:rPr lang="pl-PL" sz="2800" b="1" dirty="0" smtClean="0">
                <a:cs typeface="Arial" pitchFamily="34" charset="0"/>
              </a:rPr>
              <a:t> ASF, </a:t>
            </a:r>
            <a:endParaRPr lang="pl-PL" sz="2800" b="1" dirty="0"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l-PL" sz="2800" b="1" dirty="0" smtClean="0">
                <a:cs typeface="Arial" pitchFamily="34" charset="0"/>
              </a:rPr>
              <a:t>      w strefach: zapowietrzonej i zagrożonej, w tym 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2800" b="1" dirty="0">
                <a:cs typeface="Arial" pitchFamily="34" charset="0"/>
              </a:rPr>
              <a:t> </a:t>
            </a:r>
            <a:r>
              <a:rPr lang="pl-PL" sz="2800" b="1" dirty="0" smtClean="0">
                <a:cs typeface="Arial" pitchFamily="34" charset="0"/>
              </a:rPr>
              <a:t>     bezwzględna likwidacja  wszystkich chlewni 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2800" b="1" dirty="0">
                <a:cs typeface="Arial" pitchFamily="34" charset="0"/>
              </a:rPr>
              <a:t> </a:t>
            </a:r>
            <a:r>
              <a:rPr lang="pl-PL" sz="2800" b="1" dirty="0" smtClean="0">
                <a:cs typeface="Arial" pitchFamily="34" charset="0"/>
              </a:rPr>
              <a:t>     zlokalizowanych w strefach, a nie przestrzegających 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2800" b="1" dirty="0">
                <a:cs typeface="Arial" pitchFamily="34" charset="0"/>
              </a:rPr>
              <a:t> </a:t>
            </a:r>
            <a:r>
              <a:rPr lang="pl-PL" sz="2800" b="1" dirty="0" smtClean="0">
                <a:cs typeface="Arial" pitchFamily="34" charset="0"/>
              </a:rPr>
              <a:t>     ustanowionych zasad </a:t>
            </a:r>
            <a:r>
              <a:rPr lang="pl-PL" sz="2800" b="1" dirty="0" err="1" smtClean="0">
                <a:cs typeface="Arial" pitchFamily="34" charset="0"/>
              </a:rPr>
              <a:t>bioasekuracji</a:t>
            </a:r>
            <a:r>
              <a:rPr lang="pl-PL" sz="2800" b="1" dirty="0" smtClean="0">
                <a:cs typeface="Arial" pitchFamily="34" charset="0"/>
              </a:rPr>
              <a:t>, przyczyniła by 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2800" b="1" dirty="0">
                <a:cs typeface="Arial" pitchFamily="34" charset="0"/>
              </a:rPr>
              <a:t> </a:t>
            </a:r>
            <a:r>
              <a:rPr lang="pl-PL" sz="2800" b="1" dirty="0" smtClean="0">
                <a:cs typeface="Arial" pitchFamily="34" charset="0"/>
              </a:rPr>
              <a:t>     się do istotnego ograniczenia liczby ognisk ASF 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2800" b="1" dirty="0">
                <a:cs typeface="Arial" pitchFamily="34" charset="0"/>
              </a:rPr>
              <a:t> </a:t>
            </a:r>
            <a:r>
              <a:rPr lang="pl-PL" sz="2800" b="1" dirty="0" smtClean="0">
                <a:cs typeface="Arial" pitchFamily="34" charset="0"/>
              </a:rPr>
              <a:t>     w Polsce.</a:t>
            </a:r>
            <a:endParaRPr lang="pl-PL" sz="2800" b="1" dirty="0"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1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899592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83568" y="764704"/>
            <a:ext cx="8004412" cy="404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3500" b="1" smtClean="0"/>
              <a:t>Wnioski wyciągnięte na podstawie badań epidemiologicznych i wirusologicznych prowadzonych w PIWet-PIB w Puławach w okresie pierwszych 30 miesięcy występowania ASF w Polsce.</a:t>
            </a:r>
            <a:endParaRPr lang="pl-PL" sz="3500" b="1" dirty="0"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9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899592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46375" y="260648"/>
            <a:ext cx="853244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b="1" dirty="0"/>
              <a:t>Dziki były pierwotnym źródłem ASF w Polsce </a:t>
            </a:r>
            <a:r>
              <a:rPr lang="pl-PL" sz="2400" b="1"/>
              <a:t>i </a:t>
            </a:r>
            <a:r>
              <a:rPr lang="pl-PL" sz="2400" b="1" smtClean="0"/>
              <a:t>wektorem </a:t>
            </a:r>
            <a:r>
              <a:rPr lang="pl-PL" sz="2400" b="1" dirty="0"/>
              <a:t>wprowadzającym ASFV do </a:t>
            </a:r>
            <a:r>
              <a:rPr lang="pl-PL" sz="2400" b="1"/>
              <a:t>populacji </a:t>
            </a:r>
            <a:r>
              <a:rPr lang="pl-PL" sz="2400" b="1" smtClean="0"/>
              <a:t>dzików </a:t>
            </a:r>
            <a:r>
              <a:rPr lang="pl-PL" sz="2400" b="1" dirty="0"/>
              <a:t>i </a:t>
            </a:r>
            <a:r>
              <a:rPr lang="pl-PL" sz="2400" b="1" dirty="0" smtClean="0"/>
              <a:t>świń.</a:t>
            </a:r>
          </a:p>
          <a:p>
            <a:pPr>
              <a:lnSpc>
                <a:spcPct val="150000"/>
              </a:lnSpc>
              <a:defRPr/>
            </a:pPr>
            <a:endParaRPr lang="pl-PL" sz="1400" b="1" dirty="0"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cs typeface="Arial" pitchFamily="34" charset="0"/>
              </a:rPr>
              <a:t>Dziki padłe </a:t>
            </a:r>
            <a:r>
              <a:rPr lang="pl-PL" sz="2400" b="1" dirty="0" smtClean="0">
                <a:cs typeface="Arial" pitchFamily="34" charset="0"/>
              </a:rPr>
              <a:t>i w sporadycznych przypadkach </a:t>
            </a:r>
            <a:r>
              <a:rPr lang="pl-PL" sz="2400" b="1" dirty="0">
                <a:cs typeface="Arial" pitchFamily="34" charset="0"/>
              </a:rPr>
              <a:t>żyjące pozostają </a:t>
            </a:r>
            <a:r>
              <a:rPr lang="pl-PL" sz="2400" b="1" dirty="0" smtClean="0">
                <a:cs typeface="Arial" pitchFamily="34" charset="0"/>
              </a:rPr>
              <a:t>wyłączny źródłem </a:t>
            </a:r>
            <a:r>
              <a:rPr lang="pl-PL" sz="2400" b="1" dirty="0">
                <a:cs typeface="Arial" pitchFamily="34" charset="0"/>
              </a:rPr>
              <a:t>i wektorem w szerzeniu się </a:t>
            </a:r>
            <a:r>
              <a:rPr lang="pl-PL" sz="2400" b="1" dirty="0" smtClean="0">
                <a:cs typeface="Arial" pitchFamily="34" charset="0"/>
              </a:rPr>
              <a:t>ASF  w </a:t>
            </a:r>
            <a:r>
              <a:rPr lang="pl-PL" sz="2400" b="1" dirty="0">
                <a:cs typeface="Arial" pitchFamily="34" charset="0"/>
              </a:rPr>
              <a:t>populacji </a:t>
            </a:r>
            <a:r>
              <a:rPr lang="pl-PL" sz="2400" b="1" dirty="0" smtClean="0">
                <a:cs typeface="Arial" pitchFamily="34" charset="0"/>
              </a:rPr>
              <a:t>dzików.</a:t>
            </a:r>
          </a:p>
          <a:p>
            <a:pPr>
              <a:lnSpc>
                <a:spcPct val="150000"/>
              </a:lnSpc>
              <a:defRPr/>
            </a:pPr>
            <a:endParaRPr lang="pl-PL" sz="1400" b="1" dirty="0" smtClean="0"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b="1" smtClean="0">
                <a:cs typeface="Arial" pitchFamily="34" charset="0"/>
              </a:rPr>
              <a:t>Przede </a:t>
            </a:r>
            <a:r>
              <a:rPr lang="pl-PL" sz="2400" b="1" dirty="0" smtClean="0">
                <a:cs typeface="Arial" pitchFamily="34" charset="0"/>
              </a:rPr>
              <a:t>wszystkim ludzie oraz w  mniejszym stopniu  </a:t>
            </a:r>
            <a:r>
              <a:rPr lang="pl-PL" sz="2400" b="1" dirty="0">
                <a:cs typeface="Arial" pitchFamily="34" charset="0"/>
              </a:rPr>
              <a:t>dziki </a:t>
            </a:r>
            <a:r>
              <a:rPr lang="pl-PL" sz="2400" b="1" dirty="0" smtClean="0">
                <a:cs typeface="Arial" pitchFamily="34" charset="0"/>
              </a:rPr>
              <a:t>– szczególnie tkanki zwierząt padłych są </a:t>
            </a:r>
            <a:r>
              <a:rPr lang="pl-PL" sz="2400" b="1" dirty="0">
                <a:cs typeface="Arial" pitchFamily="34" charset="0"/>
              </a:rPr>
              <a:t>źródłem ASFV i wektorem </a:t>
            </a:r>
            <a:r>
              <a:rPr lang="pl-PL" sz="2400" b="1" dirty="0" smtClean="0">
                <a:cs typeface="Arial" pitchFamily="34" charset="0"/>
              </a:rPr>
              <a:t> </a:t>
            </a:r>
            <a:r>
              <a:rPr lang="pl-PL" sz="2400" b="1" dirty="0">
                <a:cs typeface="Arial" pitchFamily="34" charset="0"/>
              </a:rPr>
              <a:t>w szerzeniu się ASF wśród </a:t>
            </a:r>
            <a:r>
              <a:rPr lang="pl-PL" sz="2400" b="1" dirty="0" smtClean="0">
                <a:cs typeface="Arial" pitchFamily="34" charset="0"/>
              </a:rPr>
              <a:t>świń.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395536" y="836712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altLang="pl-PL" sz="6600" b="1" dirty="0" smtClean="0"/>
              <a:t>Dziki były w Polsce, oraz na Litwie, Łotwie</a:t>
            </a:r>
          </a:p>
          <a:p>
            <a:pPr algn="ctr">
              <a:defRPr/>
            </a:pPr>
            <a:r>
              <a:rPr lang="pl-PL" altLang="pl-PL" sz="6600" b="1" dirty="0"/>
              <a:t>i</a:t>
            </a:r>
            <a:r>
              <a:rPr lang="pl-PL" altLang="pl-PL" sz="6600" b="1" dirty="0" smtClean="0"/>
              <a:t> Estonii pierwotnym źródłem ASFV</a:t>
            </a:r>
            <a:endParaRPr lang="pl-PL" altLang="pl-PL" sz="6600" b="1" dirty="0"/>
          </a:p>
        </p:txBody>
      </p:sp>
    </p:spTree>
    <p:extLst>
      <p:ext uri="{BB962C8B-B14F-4D97-AF65-F5344CB8AC3E}">
        <p14:creationId xmlns:p14="http://schemas.microsoft.com/office/powerpoint/2010/main" val="29683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899592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37981" y="404664"/>
            <a:ext cx="9036496" cy="562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b="1" dirty="0"/>
              <a:t>Wszystkie ogniska są konsekwencją braku </a:t>
            </a:r>
            <a:r>
              <a:rPr lang="pl-PL" sz="2200" b="1" dirty="0" smtClean="0"/>
              <a:t>świadomości </a:t>
            </a:r>
            <a:r>
              <a:rPr lang="pl-PL" sz="2200" b="1" dirty="0"/>
              <a:t>oraz lekceważenia </a:t>
            </a:r>
            <a:r>
              <a:rPr lang="pl-PL" sz="2200" b="1" dirty="0" smtClean="0"/>
              <a:t>zasad </a:t>
            </a:r>
            <a:r>
              <a:rPr lang="pl-PL" sz="2200" b="1" dirty="0" err="1"/>
              <a:t>bioasekuracji</a:t>
            </a:r>
            <a:r>
              <a:rPr lang="pl-PL" sz="2200" b="1" dirty="0"/>
              <a:t>  przez producentów </a:t>
            </a:r>
            <a:r>
              <a:rPr lang="pl-PL" sz="2200" b="1" dirty="0" smtClean="0"/>
              <a:t>świń (zakupione </a:t>
            </a:r>
            <a:r>
              <a:rPr lang="pl-PL" sz="2200" b="1" dirty="0"/>
              <a:t>chore świnie, zlewki, wędliny </a:t>
            </a:r>
            <a:r>
              <a:rPr lang="pl-PL" sz="2200" b="1" dirty="0" smtClean="0"/>
              <a:t>zanieczyszczone </a:t>
            </a:r>
            <a:r>
              <a:rPr lang="pl-PL" sz="2200" b="1" dirty="0"/>
              <a:t>ASFV: kość dzika, ściółka</a:t>
            </a:r>
            <a:r>
              <a:rPr lang="pl-PL" sz="2200" b="1" dirty="0" smtClean="0"/>
              <a:t>).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l-PL" sz="2200" b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b="1" dirty="0" smtClean="0"/>
              <a:t>W niektórych ogniskach czas od wprowadzenia wirusa do stada </a:t>
            </a:r>
          </a:p>
          <a:p>
            <a:pPr>
              <a:lnSpc>
                <a:spcPct val="150000"/>
              </a:lnSpc>
              <a:defRPr/>
            </a:pPr>
            <a:r>
              <a:rPr lang="pl-PL" sz="2200" b="1" dirty="0"/>
              <a:t> </a:t>
            </a:r>
            <a:r>
              <a:rPr lang="pl-PL" sz="2200" b="1" dirty="0" smtClean="0"/>
              <a:t>     do pierwszych objawów ASF jest znacznie dłuższy niż powinno to </a:t>
            </a:r>
          </a:p>
          <a:p>
            <a:pPr>
              <a:lnSpc>
                <a:spcPct val="150000"/>
              </a:lnSpc>
              <a:defRPr/>
            </a:pPr>
            <a:r>
              <a:rPr lang="pl-PL" sz="2200" b="1" dirty="0"/>
              <a:t> </a:t>
            </a:r>
            <a:r>
              <a:rPr lang="pl-PL" sz="2200" b="1" dirty="0" smtClean="0"/>
              <a:t>     wynikać z biologii wirusa i danych podręcznikowych.</a:t>
            </a:r>
          </a:p>
          <a:p>
            <a:pPr>
              <a:lnSpc>
                <a:spcPct val="150000"/>
              </a:lnSpc>
              <a:defRPr/>
            </a:pPr>
            <a:endParaRPr lang="pl-PL" sz="2200" b="1" dirty="0" smtClean="0"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200" b="1" dirty="0" smtClean="0">
                <a:cs typeface="Arial" pitchFamily="34" charset="0"/>
              </a:rPr>
              <a:t>Jak dotychczas brak </a:t>
            </a:r>
            <a:r>
              <a:rPr lang="pl-PL" sz="2200" b="1" i="1" dirty="0">
                <a:cs typeface="Arial" pitchFamily="34" charset="0"/>
              </a:rPr>
              <a:t>jednoznacznych</a:t>
            </a:r>
            <a:r>
              <a:rPr lang="pl-PL" sz="2200" b="1" dirty="0">
                <a:cs typeface="Arial" pitchFamily="34" charset="0"/>
              </a:rPr>
              <a:t> danych dowodzących by </a:t>
            </a:r>
            <a:r>
              <a:rPr lang="pl-PL" sz="2200" b="1" dirty="0" smtClean="0">
                <a:cs typeface="Arial" pitchFamily="34" charset="0"/>
              </a:rPr>
              <a:t>wektorem w szerzeniu  się </a:t>
            </a:r>
            <a:r>
              <a:rPr lang="pl-PL" sz="2200" b="1" dirty="0">
                <a:cs typeface="Arial" pitchFamily="34" charset="0"/>
              </a:rPr>
              <a:t>ASFV między </a:t>
            </a:r>
            <a:r>
              <a:rPr lang="pl-PL" sz="2200" b="1" dirty="0" smtClean="0">
                <a:cs typeface="Arial" pitchFamily="34" charset="0"/>
              </a:rPr>
              <a:t>chlewniami </a:t>
            </a:r>
            <a:r>
              <a:rPr lang="pl-PL" sz="2200" b="1" dirty="0">
                <a:cs typeface="Arial" pitchFamily="34" charset="0"/>
              </a:rPr>
              <a:t>był lekarz wet. lub inne </a:t>
            </a:r>
            <a:r>
              <a:rPr lang="pl-PL" sz="2200" b="1" dirty="0" smtClean="0">
                <a:cs typeface="Arial" pitchFamily="34" charset="0"/>
              </a:rPr>
              <a:t>osoby przenosząc wirus na obuwiu, odzieży, etc.</a:t>
            </a:r>
            <a:endParaRPr lang="pl-PL" sz="2200" b="1" dirty="0"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4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899592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36493" y="548680"/>
            <a:ext cx="856311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cs typeface="Arial" pitchFamily="34" charset="0"/>
              </a:rPr>
              <a:t>Wydaje się, że do skutecznego zakażenia dzików i świń dochodzi tylko wtedy, gdy ASFV przedostanie się do krwi osobnika eksponowanego na zakażenie; inna droga wejścia ASFV do organizmu wymaga odpowiednio dużej dawki wirusa.</a:t>
            </a:r>
          </a:p>
          <a:p>
            <a:pPr>
              <a:lnSpc>
                <a:spcPct val="150000"/>
              </a:lnSpc>
              <a:defRPr/>
            </a:pPr>
            <a:r>
              <a:rPr lang="pl-PL" sz="2400" b="1" dirty="0">
                <a:cs typeface="Arial" pitchFamily="34" charset="0"/>
              </a:rPr>
              <a:t> </a:t>
            </a:r>
            <a:r>
              <a:rPr lang="pl-PL" sz="2400" b="1" dirty="0" smtClean="0">
                <a:cs typeface="Arial" pitchFamily="34" charset="0"/>
              </a:rPr>
              <a:t>    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cs typeface="Arial" pitchFamily="34" charset="0"/>
              </a:rPr>
              <a:t>Wektorem w szerzeniu się ASF w populacji świń w Polsce były przede wszystkim świnie chore wprowadzone do zdrowego stada oraz mięso lub tkanki dzików / świń zanieczyszczone ASFV (zlewki).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6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899592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84347" y="836712"/>
            <a:ext cx="856311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4800" b="1" dirty="0" smtClean="0">
                <a:cs typeface="Arial" pitchFamily="34" charset="0"/>
              </a:rPr>
              <a:t>Zauważalne są pierwsze </a:t>
            </a:r>
            <a:br>
              <a:rPr lang="pl-PL" sz="4800" b="1" dirty="0" smtClean="0">
                <a:cs typeface="Arial" pitchFamily="34" charset="0"/>
              </a:rPr>
            </a:br>
            <a:r>
              <a:rPr lang="pl-PL" sz="4800" b="1" dirty="0" smtClean="0">
                <a:cs typeface="Arial" pitchFamily="34" charset="0"/>
              </a:rPr>
              <a:t>symptomy zmiany kierunków transmisji ASFV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5312590" cy="556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5545" y="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  <a:cs typeface="Arial" pitchFamily="34" charset="0"/>
              </a:rPr>
              <a:t>Prawdopodobne fazy szerzenia się ASF na obszarach </a:t>
            </a:r>
            <a:br>
              <a:rPr lang="pl-PL" sz="2400" b="1" dirty="0" smtClean="0">
                <a:latin typeface="+mn-lt"/>
                <a:cs typeface="Arial" pitchFamily="34" charset="0"/>
              </a:rPr>
            </a:br>
            <a:r>
              <a:rPr lang="pl-PL" sz="2400" b="1" dirty="0" smtClean="0">
                <a:latin typeface="+mn-lt"/>
                <a:cs typeface="Arial" pitchFamily="34" charset="0"/>
              </a:rPr>
              <a:t>o dużej liczbie chlewni przyzagrodowych i gęstości dzików </a:t>
            </a:r>
            <a:endParaRPr lang="pl-PL" sz="2400" b="1" dirty="0">
              <a:latin typeface="+mn-lt"/>
              <a:cs typeface="Arial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5580112" y="4941168"/>
            <a:ext cx="3379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Faza I</a:t>
            </a:r>
          </a:p>
          <a:p>
            <a:r>
              <a:rPr lang="pl-PL" dirty="0" smtClean="0"/>
              <a:t>ASF szerzy się wśród dzików (</a:t>
            </a:r>
            <a:r>
              <a:rPr lang="pl-PL" dirty="0" smtClean="0">
                <a:solidFill>
                  <a:srgbClr val="FF0000"/>
                </a:solidFill>
              </a:rPr>
              <a:t>odległość </a:t>
            </a:r>
            <a:r>
              <a:rPr lang="pl-PL" dirty="0" smtClean="0">
                <a:solidFill>
                  <a:srgbClr val="FF0000"/>
                </a:solidFill>
                <a:sym typeface="Symbol"/>
              </a:rPr>
              <a:t> 7km</a:t>
            </a:r>
            <a:r>
              <a:rPr lang="pl-PL" dirty="0" smtClean="0">
                <a:sym typeface="Symbol"/>
              </a:rPr>
              <a:t>)</a:t>
            </a:r>
            <a:endParaRPr lang="pl-PL" dirty="0"/>
          </a:p>
        </p:txBody>
      </p:sp>
      <p:grpSp>
        <p:nvGrpSpPr>
          <p:cNvPr id="3" name="Grupa 50"/>
          <p:cNvGrpSpPr/>
          <p:nvPr/>
        </p:nvGrpSpPr>
        <p:grpSpPr>
          <a:xfrm>
            <a:off x="3563889" y="2204864"/>
            <a:ext cx="1251008" cy="1157499"/>
            <a:chOff x="4522429" y="2078012"/>
            <a:chExt cx="1407384" cy="1157499"/>
          </a:xfrm>
        </p:grpSpPr>
        <p:grpSp>
          <p:nvGrpSpPr>
            <p:cNvPr id="10" name="Grupa 33"/>
            <p:cNvGrpSpPr/>
            <p:nvPr/>
          </p:nvGrpSpPr>
          <p:grpSpPr>
            <a:xfrm>
              <a:off x="4522429" y="2078012"/>
              <a:ext cx="1037026" cy="1157499"/>
              <a:chOff x="4090381" y="2438052"/>
              <a:chExt cx="1037026" cy="1157499"/>
            </a:xfrm>
          </p:grpSpPr>
          <p:pic>
            <p:nvPicPr>
              <p:cNvPr id="18329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0223505">
                <a:off x="4483435" y="2438052"/>
                <a:ext cx="643972" cy="4021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0800000">
                <a:off x="4090381" y="3230140"/>
                <a:ext cx="575127" cy="36541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393337">
                <a:off x="4384923" y="2896754"/>
                <a:ext cx="618381" cy="38615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cxnSp>
            <p:nvCxnSpPr>
              <p:cNvPr id="18" name="Łącznik prosty ze strzałką 17"/>
              <p:cNvCxnSpPr/>
              <p:nvPr/>
            </p:nvCxnSpPr>
            <p:spPr>
              <a:xfrm flipV="1">
                <a:off x="4819464" y="2726084"/>
                <a:ext cx="0" cy="27634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389212">
              <a:off x="5354559" y="2827289"/>
              <a:ext cx="575254" cy="3592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cxnSp>
        <p:nvCxnSpPr>
          <p:cNvPr id="37" name="Łącznik prosty ze strzałką 36"/>
          <p:cNvCxnSpPr/>
          <p:nvPr/>
        </p:nvCxnSpPr>
        <p:spPr>
          <a:xfrm flipH="1">
            <a:off x="3851920" y="2924944"/>
            <a:ext cx="144016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492896"/>
            <a:ext cx="469801" cy="2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ze strzałką 15"/>
          <p:cNvCxnSpPr/>
          <p:nvPr/>
        </p:nvCxnSpPr>
        <p:spPr>
          <a:xfrm flipH="1" flipV="1">
            <a:off x="4211960" y="2924944"/>
            <a:ext cx="21602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844824"/>
            <a:ext cx="469801" cy="2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420888"/>
            <a:ext cx="469801" cy="2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916832"/>
            <a:ext cx="469801" cy="2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356992"/>
            <a:ext cx="469801" cy="2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Łącznik prosty ze strzałką 47"/>
          <p:cNvCxnSpPr/>
          <p:nvPr/>
        </p:nvCxnSpPr>
        <p:spPr>
          <a:xfrm flipH="1">
            <a:off x="4860032" y="2996952"/>
            <a:ext cx="86409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36912"/>
            <a:ext cx="958378" cy="67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556792"/>
            <a:ext cx="497607" cy="74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356992"/>
            <a:ext cx="385292" cy="58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140968"/>
            <a:ext cx="433071" cy="6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1916832"/>
            <a:ext cx="480850" cy="72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924944"/>
            <a:ext cx="640944" cy="96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348880"/>
            <a:ext cx="354270" cy="5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1511"/>
            <a:ext cx="720080" cy="49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5312590" cy="556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5545" y="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  <a:cs typeface="Arial" pitchFamily="34" charset="0"/>
              </a:rPr>
              <a:t>Prawdopodobne fazy szerzenia się ASF na obszarach </a:t>
            </a:r>
            <a:br>
              <a:rPr lang="pl-PL" sz="2400" b="1" dirty="0" smtClean="0">
                <a:latin typeface="+mn-lt"/>
                <a:cs typeface="Arial" pitchFamily="34" charset="0"/>
              </a:rPr>
            </a:br>
            <a:r>
              <a:rPr lang="pl-PL" sz="2400" b="1" dirty="0" smtClean="0">
                <a:latin typeface="+mn-lt"/>
                <a:cs typeface="Arial" pitchFamily="34" charset="0"/>
              </a:rPr>
              <a:t>o dużej liczbie chlewni przyzagrodowych i gęstości dzików </a:t>
            </a:r>
            <a:endParaRPr lang="pl-PL" sz="2400" b="1" dirty="0">
              <a:latin typeface="+mn-lt"/>
              <a:cs typeface="Arial" pitchFamily="34" charset="0"/>
            </a:endParaRPr>
          </a:p>
        </p:txBody>
      </p:sp>
      <p:grpSp>
        <p:nvGrpSpPr>
          <p:cNvPr id="3" name="Grupa 50"/>
          <p:cNvGrpSpPr/>
          <p:nvPr/>
        </p:nvGrpSpPr>
        <p:grpSpPr>
          <a:xfrm>
            <a:off x="3563889" y="2204864"/>
            <a:ext cx="1251008" cy="1157499"/>
            <a:chOff x="4522429" y="2078012"/>
            <a:chExt cx="1407384" cy="1157499"/>
          </a:xfrm>
        </p:grpSpPr>
        <p:grpSp>
          <p:nvGrpSpPr>
            <p:cNvPr id="5" name="Grupa 33"/>
            <p:cNvGrpSpPr/>
            <p:nvPr/>
          </p:nvGrpSpPr>
          <p:grpSpPr>
            <a:xfrm>
              <a:off x="4522429" y="2078012"/>
              <a:ext cx="1037026" cy="1157499"/>
              <a:chOff x="4090381" y="2438052"/>
              <a:chExt cx="1037026" cy="1157499"/>
            </a:xfrm>
          </p:grpSpPr>
          <p:pic>
            <p:nvPicPr>
              <p:cNvPr id="18329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0223505">
                <a:off x="4483435" y="2438052"/>
                <a:ext cx="643972" cy="40213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0800000">
                <a:off x="4090381" y="3230140"/>
                <a:ext cx="575127" cy="36541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393337">
                <a:off x="4384923" y="2896754"/>
                <a:ext cx="618381" cy="38615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cxnSp>
            <p:nvCxnSpPr>
              <p:cNvPr id="18" name="Łącznik prosty ze strzałką 17"/>
              <p:cNvCxnSpPr/>
              <p:nvPr/>
            </p:nvCxnSpPr>
            <p:spPr>
              <a:xfrm flipV="1">
                <a:off x="4819464" y="2726084"/>
                <a:ext cx="0" cy="27634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389212">
              <a:off x="5354559" y="2827289"/>
              <a:ext cx="575254" cy="3592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cxnSp>
        <p:nvCxnSpPr>
          <p:cNvPr id="37" name="Łącznik prosty ze strzałką 36"/>
          <p:cNvCxnSpPr/>
          <p:nvPr/>
        </p:nvCxnSpPr>
        <p:spPr>
          <a:xfrm flipH="1">
            <a:off x="3851920" y="2924944"/>
            <a:ext cx="144016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492896"/>
            <a:ext cx="469801" cy="2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ze strzałką 15"/>
          <p:cNvCxnSpPr/>
          <p:nvPr/>
        </p:nvCxnSpPr>
        <p:spPr>
          <a:xfrm flipH="1" flipV="1">
            <a:off x="4211960" y="2924944"/>
            <a:ext cx="21602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844824"/>
            <a:ext cx="469801" cy="2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420888"/>
            <a:ext cx="469801" cy="2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916832"/>
            <a:ext cx="469801" cy="2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212976"/>
            <a:ext cx="325785" cy="18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Łącznik prosty ze strzałką 47"/>
          <p:cNvCxnSpPr/>
          <p:nvPr/>
        </p:nvCxnSpPr>
        <p:spPr>
          <a:xfrm flipH="1">
            <a:off x="4860032" y="2996952"/>
            <a:ext cx="86409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36912"/>
            <a:ext cx="958378" cy="67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556792"/>
            <a:ext cx="497607" cy="74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3356992"/>
            <a:ext cx="385292" cy="58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3212976"/>
            <a:ext cx="433071" cy="6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1916832"/>
            <a:ext cx="480850" cy="72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924944"/>
            <a:ext cx="640944" cy="96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348880"/>
            <a:ext cx="354270" cy="5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pole tekstowe 27"/>
          <p:cNvSpPr txBox="1"/>
          <p:nvPr/>
        </p:nvSpPr>
        <p:spPr>
          <a:xfrm>
            <a:off x="5508104" y="5085184"/>
            <a:ext cx="3491880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Faza II</a:t>
            </a:r>
          </a:p>
          <a:p>
            <a:r>
              <a:rPr lang="pl-PL" dirty="0" smtClean="0"/>
              <a:t>ASF szerzy się wśród dzików i świń; </a:t>
            </a:r>
            <a:r>
              <a:rPr lang="pl-PL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zakażenie dzik        świnia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cxnSp>
        <p:nvCxnSpPr>
          <p:cNvPr id="29" name="Łącznik prosty ze strzałką 28"/>
          <p:cNvCxnSpPr/>
          <p:nvPr/>
        </p:nvCxnSpPr>
        <p:spPr>
          <a:xfrm>
            <a:off x="7020272" y="5949280"/>
            <a:ext cx="248028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H="1">
            <a:off x="3347864" y="3212976"/>
            <a:ext cx="504056" cy="43204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/>
          <p:cNvSpPr txBox="1"/>
          <p:nvPr/>
        </p:nvSpPr>
        <p:spPr>
          <a:xfrm rot="6067542">
            <a:off x="4188249" y="4302797"/>
            <a:ext cx="713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Arial" pitchFamily="34" charset="0"/>
                <a:cs typeface="Arial" pitchFamily="34" charset="0"/>
              </a:rPr>
              <a:t>X km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upa 57"/>
          <p:cNvGrpSpPr/>
          <p:nvPr/>
        </p:nvGrpSpPr>
        <p:grpSpPr>
          <a:xfrm>
            <a:off x="2555776" y="2924944"/>
            <a:ext cx="1458815" cy="846917"/>
            <a:chOff x="2555776" y="2924944"/>
            <a:chExt cx="1458815" cy="84691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99792" y="2924944"/>
              <a:ext cx="705156" cy="63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55776" y="3573016"/>
              <a:ext cx="347854" cy="198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pole tekstowe 56"/>
            <p:cNvSpPr txBox="1"/>
            <p:nvPr/>
          </p:nvSpPr>
          <p:spPr>
            <a:xfrm rot="8511911">
              <a:off x="3213370" y="3427512"/>
              <a:ext cx="801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/>
                <a:t>1-5km</a:t>
              </a:r>
              <a:endParaRPr lang="pl-PL" sz="1400" b="1" dirty="0"/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237122">
            <a:off x="3942225" y="5678985"/>
            <a:ext cx="361472" cy="24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92252" y="5488712"/>
            <a:ext cx="625227" cy="56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3779911" y="3933056"/>
            <a:ext cx="676301" cy="94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Łącznik prosty ze strzałką 45"/>
          <p:cNvCxnSpPr/>
          <p:nvPr/>
        </p:nvCxnSpPr>
        <p:spPr>
          <a:xfrm flipH="1">
            <a:off x="4211960" y="3284984"/>
            <a:ext cx="360040" cy="194421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5856" y="4437112"/>
            <a:ext cx="739479" cy="47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Grupa 67"/>
          <p:cNvGrpSpPr/>
          <p:nvPr/>
        </p:nvGrpSpPr>
        <p:grpSpPr>
          <a:xfrm>
            <a:off x="4067944" y="5229200"/>
            <a:ext cx="470625" cy="361379"/>
            <a:chOff x="4067944" y="5229200"/>
            <a:chExt cx="470625" cy="361379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800000">
              <a:off x="4067944" y="5301208"/>
              <a:ext cx="470625" cy="289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0" name="Łącznik prosty 59"/>
            <p:cNvCxnSpPr/>
            <p:nvPr/>
          </p:nvCxnSpPr>
          <p:spPr>
            <a:xfrm>
              <a:off x="4139952" y="5229200"/>
              <a:ext cx="288032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63"/>
            <p:cNvCxnSpPr/>
            <p:nvPr/>
          </p:nvCxnSpPr>
          <p:spPr>
            <a:xfrm flipH="1">
              <a:off x="4139952" y="5301208"/>
              <a:ext cx="288032" cy="2880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a 68"/>
          <p:cNvGrpSpPr/>
          <p:nvPr/>
        </p:nvGrpSpPr>
        <p:grpSpPr>
          <a:xfrm>
            <a:off x="2915816" y="3573016"/>
            <a:ext cx="470625" cy="361379"/>
            <a:chOff x="4067944" y="5229200"/>
            <a:chExt cx="470625" cy="361379"/>
          </a:xfrm>
        </p:grpSpPr>
        <p:pic>
          <p:nvPicPr>
            <p:cNvPr id="70" name="Picture 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800000">
              <a:off x="4067944" y="5301208"/>
              <a:ext cx="470625" cy="289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1" name="Łącznik prosty 70"/>
            <p:cNvCxnSpPr/>
            <p:nvPr/>
          </p:nvCxnSpPr>
          <p:spPr>
            <a:xfrm>
              <a:off x="4139952" y="5229200"/>
              <a:ext cx="288032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/>
            <p:cNvCxnSpPr/>
            <p:nvPr/>
          </p:nvCxnSpPr>
          <p:spPr>
            <a:xfrm flipH="1">
              <a:off x="4139952" y="5301208"/>
              <a:ext cx="288032" cy="2880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1511"/>
            <a:ext cx="720080" cy="49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5312590" cy="556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5545" y="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+mn-lt"/>
                <a:cs typeface="Arial" pitchFamily="34" charset="0"/>
              </a:rPr>
              <a:t>Prawdopodobne fazy szerzenia się ASF na obszarach </a:t>
            </a:r>
            <a:br>
              <a:rPr lang="pl-PL" sz="2400" b="1" dirty="0" smtClean="0">
                <a:latin typeface="+mn-lt"/>
                <a:cs typeface="Arial" pitchFamily="34" charset="0"/>
              </a:rPr>
            </a:br>
            <a:r>
              <a:rPr lang="pl-PL" sz="2400" b="1" dirty="0" smtClean="0">
                <a:latin typeface="+mn-lt"/>
                <a:cs typeface="Arial" pitchFamily="34" charset="0"/>
              </a:rPr>
              <a:t>o dużej liczbie chlewni przyzagrodowych i gęstości dzików </a:t>
            </a:r>
            <a:endParaRPr lang="pl-PL" sz="2400" b="1" dirty="0">
              <a:latin typeface="+mn-lt"/>
              <a:cs typeface="Arial" pitchFamily="34" charset="0"/>
            </a:endParaRPr>
          </a:p>
        </p:txBody>
      </p:sp>
      <p:grpSp>
        <p:nvGrpSpPr>
          <p:cNvPr id="5" name="Grupa 33"/>
          <p:cNvGrpSpPr/>
          <p:nvPr/>
        </p:nvGrpSpPr>
        <p:grpSpPr>
          <a:xfrm>
            <a:off x="1289175" y="3185918"/>
            <a:ext cx="925959" cy="727895"/>
            <a:chOff x="3961600" y="2555010"/>
            <a:chExt cx="1041704" cy="727895"/>
          </a:xfrm>
        </p:grpSpPr>
        <p:pic>
          <p:nvPicPr>
            <p:cNvPr id="1832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223505">
              <a:off x="3961600" y="2555010"/>
              <a:ext cx="643972" cy="4021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393337">
              <a:off x="4384923" y="2896754"/>
              <a:ext cx="618381" cy="38615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cxnSp>
          <p:nvCxnSpPr>
            <p:cNvPr id="18" name="Łącznik prosty ze strzałką 17"/>
            <p:cNvCxnSpPr/>
            <p:nvPr/>
          </p:nvCxnSpPr>
          <p:spPr>
            <a:xfrm flipH="1">
              <a:off x="4738453" y="2726084"/>
              <a:ext cx="81011" cy="2997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645024"/>
            <a:ext cx="341950" cy="19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492896"/>
            <a:ext cx="469801" cy="2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852936"/>
            <a:ext cx="341950" cy="19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276872"/>
            <a:ext cx="469801" cy="2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861048"/>
            <a:ext cx="469801" cy="2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772816"/>
            <a:ext cx="497607" cy="74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221088"/>
            <a:ext cx="385292" cy="58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2276872"/>
            <a:ext cx="337513" cy="50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1772816"/>
            <a:ext cx="385292" cy="58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780928"/>
            <a:ext cx="449828" cy="67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636912"/>
            <a:ext cx="354270" cy="5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a 57"/>
          <p:cNvGrpSpPr/>
          <p:nvPr/>
        </p:nvGrpSpPr>
        <p:grpSpPr>
          <a:xfrm>
            <a:off x="2771800" y="2570639"/>
            <a:ext cx="849172" cy="774909"/>
            <a:chOff x="2555776" y="2924944"/>
            <a:chExt cx="849172" cy="77490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99792" y="2924944"/>
              <a:ext cx="705156" cy="63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55776" y="3501008"/>
              <a:ext cx="347854" cy="198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8" name="Łącznik prosty ze strzałką 47"/>
          <p:cNvCxnSpPr>
            <a:stCxn id="30" idx="3"/>
          </p:cNvCxnSpPr>
          <p:nvPr/>
        </p:nvCxnSpPr>
        <p:spPr>
          <a:xfrm flipH="1" flipV="1">
            <a:off x="2267744" y="3356992"/>
            <a:ext cx="936104" cy="7267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ole tekstowe 57"/>
          <p:cNvSpPr txBox="1"/>
          <p:nvPr/>
        </p:nvSpPr>
        <p:spPr>
          <a:xfrm>
            <a:off x="5364088" y="2420888"/>
            <a:ext cx="358439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Faza III</a:t>
            </a:r>
          </a:p>
          <a:p>
            <a:r>
              <a:rPr lang="pl-PL" dirty="0" smtClean="0"/>
              <a:t>ASF szerzy się wśród dzików i świń; </a:t>
            </a:r>
          </a:p>
          <a:p>
            <a:r>
              <a:rPr lang="pl-PL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zakażenie świnia        dzik </a:t>
            </a:r>
            <a:r>
              <a:rPr lang="pl-PL" dirty="0" smtClean="0"/>
              <a:t> </a:t>
            </a:r>
            <a:endParaRPr lang="pl-PL" dirty="0"/>
          </a:p>
        </p:txBody>
      </p:sp>
      <p:cxnSp>
        <p:nvCxnSpPr>
          <p:cNvPr id="29" name="Łącznik prosty ze strzałką 28"/>
          <p:cNvCxnSpPr/>
          <p:nvPr/>
        </p:nvCxnSpPr>
        <p:spPr>
          <a:xfrm>
            <a:off x="7092280" y="3284984"/>
            <a:ext cx="248028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e tekstowe 59"/>
          <p:cNvSpPr txBox="1"/>
          <p:nvPr/>
        </p:nvSpPr>
        <p:spPr>
          <a:xfrm rot="321461">
            <a:off x="2280198" y="3406189"/>
            <a:ext cx="10331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0070C0"/>
                </a:solidFill>
              </a:rPr>
              <a:t>20m -200m</a:t>
            </a:r>
            <a:endParaRPr lang="pl-PL" sz="1400" dirty="0">
              <a:solidFill>
                <a:srgbClr val="0070C0"/>
              </a:solidFill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3203848" y="3212976"/>
            <a:ext cx="470625" cy="361379"/>
            <a:chOff x="4067944" y="5229200"/>
            <a:chExt cx="470625" cy="361379"/>
          </a:xfrm>
        </p:grpSpPr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0800000">
              <a:off x="4067944" y="5301208"/>
              <a:ext cx="470625" cy="289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Łącznik prosty 30"/>
            <p:cNvCxnSpPr/>
            <p:nvPr/>
          </p:nvCxnSpPr>
          <p:spPr>
            <a:xfrm>
              <a:off x="4139952" y="5229200"/>
              <a:ext cx="288032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/>
            <p:cNvCxnSpPr/>
            <p:nvPr/>
          </p:nvCxnSpPr>
          <p:spPr>
            <a:xfrm flipH="1">
              <a:off x="4139952" y="5301208"/>
              <a:ext cx="288032" cy="2880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a 35"/>
          <p:cNvGrpSpPr/>
          <p:nvPr/>
        </p:nvGrpSpPr>
        <p:grpSpPr>
          <a:xfrm>
            <a:off x="1907704" y="3068960"/>
            <a:ext cx="360040" cy="288032"/>
            <a:chOff x="4067944" y="5229200"/>
            <a:chExt cx="470625" cy="361379"/>
          </a:xfrm>
        </p:grpSpPr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0800000">
              <a:off x="4067944" y="5301208"/>
              <a:ext cx="470625" cy="289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Łącznik prosty 37"/>
            <p:cNvCxnSpPr/>
            <p:nvPr/>
          </p:nvCxnSpPr>
          <p:spPr>
            <a:xfrm>
              <a:off x="4139952" y="5229200"/>
              <a:ext cx="288032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>
            <a:xfrm flipH="1">
              <a:off x="4139952" y="5301208"/>
              <a:ext cx="288032" cy="2880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Łącznik prosty ze strzałką 40"/>
          <p:cNvCxnSpPr/>
          <p:nvPr/>
        </p:nvCxnSpPr>
        <p:spPr>
          <a:xfrm flipH="1" flipV="1">
            <a:off x="1547664" y="3429000"/>
            <a:ext cx="216024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21511"/>
            <a:ext cx="720080" cy="49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16930" y="1880828"/>
            <a:ext cx="86260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altLang="pl-PL" sz="2400" kern="0" smtClean="0">
                <a:solidFill>
                  <a:prstClr val="black"/>
                </a:solidFill>
                <a:ea typeface="+mj-ea"/>
                <a:cs typeface="+mj-cs"/>
              </a:rPr>
              <a:t>Likwidacja </a:t>
            </a:r>
            <a:r>
              <a:rPr lang="pl-PL" altLang="pl-PL" sz="2400" kern="0">
                <a:solidFill>
                  <a:prstClr val="black"/>
                </a:solidFill>
                <a:ea typeface="+mj-ea"/>
                <a:cs typeface="+mj-cs"/>
              </a:rPr>
              <a:t>produkcji w  chlewniach nie przestrzegających ustalonych zasad </a:t>
            </a:r>
            <a:r>
              <a:rPr lang="pl-PL" altLang="pl-PL" sz="2400" kern="0" smtClean="0">
                <a:solidFill>
                  <a:prstClr val="black"/>
                </a:solidFill>
                <a:ea typeface="+mj-ea"/>
                <a:cs typeface="+mj-cs"/>
              </a:rPr>
              <a:t>bioasekuracji</a:t>
            </a:r>
            <a:r>
              <a:rPr lang="pl-PL" altLang="pl-PL" sz="2400"/>
              <a:t>.</a:t>
            </a:r>
            <a:endParaRPr lang="pl-PL" sz="2400" dirty="0"/>
          </a:p>
          <a:p>
            <a:pPr>
              <a:defRPr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altLang="pl-PL" sz="2400" kern="0" smtClean="0">
                <a:solidFill>
                  <a:prstClr val="black"/>
                </a:solidFill>
                <a:ea typeface="+mj-ea"/>
                <a:cs typeface="+mj-cs"/>
              </a:rPr>
              <a:t>Ścisły </a:t>
            </a:r>
            <a:r>
              <a:rPr lang="pl-PL" altLang="pl-PL" sz="2400" kern="0">
                <a:solidFill>
                  <a:prstClr val="black"/>
                </a:solidFill>
                <a:ea typeface="+mj-ea"/>
                <a:cs typeface="+mj-cs"/>
              </a:rPr>
              <a:t>nadzór nad obrotem </a:t>
            </a:r>
            <a:r>
              <a:rPr lang="pl-PL" altLang="pl-PL" sz="2400" kern="0" smtClean="0">
                <a:solidFill>
                  <a:prstClr val="black"/>
                </a:solidFill>
                <a:ea typeface="+mj-ea"/>
                <a:cs typeface="+mj-cs"/>
              </a:rPr>
              <a:t>świń</a:t>
            </a:r>
            <a:r>
              <a:rPr lang="pl-PL" altLang="pl-PL" sz="2400"/>
              <a:t>.</a:t>
            </a:r>
            <a:endParaRPr lang="pl-PL" sz="2400" dirty="0"/>
          </a:p>
          <a:p>
            <a:pPr>
              <a:defRPr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altLang="pl-PL" sz="2400" kern="0" smtClean="0">
                <a:solidFill>
                  <a:prstClr val="black"/>
                </a:solidFill>
                <a:ea typeface="+mj-ea"/>
                <a:cs typeface="+mj-cs"/>
              </a:rPr>
              <a:t>Zdecydowane </a:t>
            </a:r>
            <a:r>
              <a:rPr lang="pl-PL" altLang="pl-PL" sz="2400" kern="0">
                <a:solidFill>
                  <a:prstClr val="black"/>
                </a:solidFill>
                <a:ea typeface="+mj-ea"/>
                <a:cs typeface="+mj-cs"/>
              </a:rPr>
              <a:t>ograniczenie gęstości populacji </a:t>
            </a:r>
            <a:r>
              <a:rPr lang="pl-PL" altLang="pl-PL" sz="2400" kern="0" smtClean="0">
                <a:solidFill>
                  <a:prstClr val="black"/>
                </a:solidFill>
                <a:ea typeface="+mj-ea"/>
                <a:cs typeface="+mj-cs"/>
              </a:rPr>
              <a:t>dzików.</a:t>
            </a:r>
            <a:endParaRPr lang="pl-PL" sz="2400" dirty="0"/>
          </a:p>
          <a:p>
            <a:pPr marL="244144" indent="-244144">
              <a:buFontTx/>
              <a:buAutoNum type="arabicPeriod"/>
              <a:defRPr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altLang="pl-PL" sz="2400" kern="0" smtClean="0">
                <a:solidFill>
                  <a:prstClr val="black"/>
                </a:solidFill>
                <a:ea typeface="+mj-ea"/>
                <a:cs typeface="+mj-cs"/>
              </a:rPr>
              <a:t>Aktywne </a:t>
            </a:r>
            <a:r>
              <a:rPr lang="pl-PL" altLang="pl-PL" sz="2400" kern="0">
                <a:solidFill>
                  <a:prstClr val="black"/>
                </a:solidFill>
                <a:ea typeface="+mj-ea"/>
                <a:cs typeface="+mj-cs"/>
              </a:rPr>
              <a:t>poszukiwanie oraz  utylizacja  padłych dzików, </a:t>
            </a:r>
            <a:br>
              <a:rPr lang="pl-PL" altLang="pl-PL" sz="2400" ker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l-PL" altLang="pl-PL" sz="2400" kern="0">
                <a:solidFill>
                  <a:prstClr val="black"/>
                </a:solidFill>
                <a:ea typeface="+mj-ea"/>
                <a:cs typeface="+mj-cs"/>
              </a:rPr>
              <a:t>w regionach występowania </a:t>
            </a:r>
            <a:r>
              <a:rPr lang="pl-PL" altLang="pl-PL" sz="2400" kern="0" smtClean="0">
                <a:solidFill>
                  <a:prstClr val="black"/>
                </a:solidFill>
                <a:ea typeface="+mj-ea"/>
                <a:cs typeface="+mj-cs"/>
              </a:rPr>
              <a:t>ASF.</a:t>
            </a:r>
            <a:endParaRPr lang="pl-PL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oliniowy 6"/>
          <p:cNvCxnSpPr/>
          <p:nvPr/>
        </p:nvCxnSpPr>
        <p:spPr>
          <a:xfrm>
            <a:off x="899592" y="6009589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50370" y="476672"/>
            <a:ext cx="8425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smtClean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Zagadnieniem  </a:t>
            </a:r>
            <a:r>
              <a:rPr lang="pl-PL" sz="2400" b="1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kluczowym jest bezwzględne przestrzeganie prawa przyjętego w programach zwalczania ASF w tym: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3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3616" y="764704"/>
            <a:ext cx="86260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400" smtClean="0"/>
              <a:t>Zakaz </a:t>
            </a:r>
            <a:r>
              <a:rPr lang="pl-PL" sz="2400" dirty="0"/>
              <a:t>wprowadzania do chlewni świń z nieznanych </a:t>
            </a:r>
            <a:r>
              <a:rPr lang="pl-PL" sz="2400" dirty="0" smtClean="0"/>
              <a:t>źródeł pochodzenia.</a:t>
            </a:r>
            <a:endParaRPr lang="pl-PL" sz="2400" dirty="0"/>
          </a:p>
          <a:p>
            <a:pPr>
              <a:defRPr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400" smtClean="0"/>
              <a:t>Ogrodzenie </a:t>
            </a:r>
            <a:r>
              <a:rPr lang="pl-PL" sz="2400" dirty="0"/>
              <a:t>chlewni uniemożliwiające jakikolwiek – bezpośredni lub pośredni - kontakt świń z innymi zwierzętami, w szczególności dzikami. </a:t>
            </a:r>
          </a:p>
          <a:p>
            <a:pPr>
              <a:defRPr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400" smtClean="0"/>
              <a:t>Zakaz </a:t>
            </a:r>
            <a:r>
              <a:rPr lang="pl-PL" sz="2400" dirty="0"/>
              <a:t>wchodzenia na teren gospodarstwa osób postronnych.</a:t>
            </a:r>
          </a:p>
          <a:p>
            <a:pPr marL="244144" indent="-244144">
              <a:buFontTx/>
              <a:buAutoNum type="arabicPeriod"/>
              <a:defRPr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400" smtClean="0"/>
              <a:t>Zakaz </a:t>
            </a:r>
            <a:r>
              <a:rPr lang="pl-PL" sz="2400" dirty="0"/>
              <a:t>wjazdu na teren gospodarstwa wszelkich pojazdów a szczególnie samochodów zakładów mięsnych oraz firm </a:t>
            </a:r>
            <a:r>
              <a:rPr lang="pl-PL" sz="2400"/>
              <a:t>utylizacyjnych</a:t>
            </a:r>
            <a:r>
              <a:rPr lang="pl-PL" sz="2400" smtClean="0"/>
              <a:t>.</a:t>
            </a:r>
            <a:endParaRPr lang="pl-PL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oliniowy 6"/>
          <p:cNvCxnSpPr/>
          <p:nvPr/>
        </p:nvCxnSpPr>
        <p:spPr>
          <a:xfrm>
            <a:off x="899592" y="6009589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9323" y="889647"/>
            <a:ext cx="872251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400" smtClean="0"/>
              <a:t>Obowiązkowa </a:t>
            </a:r>
            <a:r>
              <a:rPr lang="pl-PL" sz="2400" dirty="0"/>
              <a:t>zmiana odzieży ochronnej przed wejściem do pomieszczeń ze zwierzętami.</a:t>
            </a:r>
          </a:p>
          <a:p>
            <a:pPr>
              <a:defRPr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400" smtClean="0"/>
              <a:t>Bezwzględny </a:t>
            </a:r>
            <a:r>
              <a:rPr lang="pl-PL" sz="2400" dirty="0"/>
              <a:t>zakaz stosowania tzw. „zlewek”.</a:t>
            </a:r>
          </a:p>
          <a:p>
            <a:pPr>
              <a:defRPr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400" smtClean="0"/>
              <a:t>Zakaz </a:t>
            </a:r>
            <a:r>
              <a:rPr lang="pl-PL" sz="2400" dirty="0"/>
              <a:t>wprowadzania na teren gospodarstwa </a:t>
            </a:r>
            <a:r>
              <a:rPr lang="pl-PL" sz="2400"/>
              <a:t>upolowanych/padłych </a:t>
            </a:r>
            <a:r>
              <a:rPr lang="pl-PL" sz="2400" smtClean="0"/>
              <a:t>dzików lub </a:t>
            </a:r>
            <a:r>
              <a:rPr lang="pl-PL" sz="2400" dirty="0"/>
              <a:t>wyposażenia służącego do polowań na dziki.</a:t>
            </a:r>
          </a:p>
          <a:p>
            <a:pPr>
              <a:defRPr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400" smtClean="0"/>
              <a:t>Zakaz </a:t>
            </a:r>
            <a:r>
              <a:rPr lang="pl-PL" sz="2400" dirty="0"/>
              <a:t>wykorzystywania słomy lub zielonki zebranych </a:t>
            </a:r>
            <a:r>
              <a:rPr lang="pl-PL" sz="2400"/>
              <a:t>z </a:t>
            </a:r>
            <a:r>
              <a:rPr lang="pl-PL" sz="2400" smtClean="0"/>
              <a:t>pól, na których przebywają </a:t>
            </a:r>
            <a:r>
              <a:rPr lang="pl-PL" sz="2400"/>
              <a:t>dziki</a:t>
            </a:r>
            <a:r>
              <a:rPr lang="pl-PL" sz="2400" smtClean="0"/>
              <a:t>.</a:t>
            </a:r>
            <a:endParaRPr lang="pl-PL" sz="2400" dirty="0">
              <a:solidFill>
                <a:srgbClr val="A5002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oliniowy 6"/>
          <p:cNvCxnSpPr/>
          <p:nvPr/>
        </p:nvCxnSpPr>
        <p:spPr>
          <a:xfrm>
            <a:off x="899592" y="6009589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91780" y="800708"/>
            <a:ext cx="7617620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smtClean="0"/>
              <a:t>Zrezygnowanie </a:t>
            </a:r>
            <a:r>
              <a:rPr lang="pl-PL" sz="2400" dirty="0"/>
              <a:t>z uczestnictwa w polowaniach na </a:t>
            </a:r>
            <a:r>
              <a:rPr lang="pl-PL" sz="2400"/>
              <a:t>dziki </a:t>
            </a:r>
            <a:r>
              <a:rPr lang="pl-PL" sz="2400" smtClean="0"/>
              <a:t>przez właścicieli </a:t>
            </a:r>
            <a:r>
              <a:rPr lang="pl-PL" sz="2400" dirty="0"/>
              <a:t>i pracowników </a:t>
            </a:r>
            <a:r>
              <a:rPr lang="pl-PL" sz="2400" dirty="0" smtClean="0"/>
              <a:t>chlewni oraz lekarzy wet.            </a:t>
            </a:r>
          </a:p>
          <a:p>
            <a:pPr marL="169786" indent="-169786">
              <a:lnSpc>
                <a:spcPct val="150000"/>
              </a:lnSpc>
              <a:defRPr/>
            </a:pPr>
            <a:r>
              <a:rPr lang="pl-PL" sz="2400" dirty="0"/>
              <a:t> </a:t>
            </a:r>
            <a:r>
              <a:rPr lang="pl-PL" sz="2400" dirty="0" smtClean="0"/>
              <a:t>   sprawujących opiekę nad stadami świń.</a:t>
            </a:r>
            <a:endParaRPr lang="pl-PL" sz="2400" dirty="0"/>
          </a:p>
          <a:p>
            <a:pPr marL="169786" indent="-169786">
              <a:lnSpc>
                <a:spcPct val="150000"/>
              </a:lnSpc>
              <a:defRPr/>
            </a:pPr>
            <a:endParaRPr lang="pl-PL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smtClean="0"/>
              <a:t>Utrzymywanie </a:t>
            </a:r>
            <a:r>
              <a:rPr lang="pl-PL" sz="2400" dirty="0"/>
              <a:t>świń w zamkniętych pomieszczeniach </a:t>
            </a:r>
            <a:r>
              <a:rPr lang="pl-PL" sz="2400"/>
              <a:t>(</a:t>
            </a:r>
            <a:r>
              <a:rPr lang="pl-PL" sz="2400" smtClean="0"/>
              <a:t>drzwi) i </a:t>
            </a:r>
            <a:r>
              <a:rPr lang="pl-PL" sz="2400" dirty="0"/>
              <a:t>dbałość o to aby w oknach były zamontowane </a:t>
            </a:r>
            <a:r>
              <a:rPr lang="pl-PL" sz="2400"/>
              <a:t>siatki </a:t>
            </a:r>
            <a:r>
              <a:rPr lang="pl-PL" sz="2400" smtClean="0"/>
              <a:t>ochronne</a:t>
            </a:r>
            <a:r>
              <a:rPr lang="pl-PL" sz="2400" dirty="0" smtClean="0"/>
              <a:t>; chroniące </a:t>
            </a:r>
            <a:r>
              <a:rPr lang="pl-PL" sz="2400" dirty="0"/>
              <a:t>przed ewentualnym wrzuceniem </a:t>
            </a:r>
            <a:r>
              <a:rPr lang="pl-PL" sz="2400"/>
              <a:t>do </a:t>
            </a:r>
            <a:r>
              <a:rPr lang="pl-PL" sz="2400" smtClean="0"/>
              <a:t>chlewni </a:t>
            </a:r>
            <a:r>
              <a:rPr lang="pl-PL" sz="2400" dirty="0" smtClean="0"/>
              <a:t>materiału </a:t>
            </a:r>
            <a:r>
              <a:rPr lang="pl-PL" sz="2400" smtClean="0"/>
              <a:t>zakaźnego.</a:t>
            </a:r>
            <a:endParaRPr lang="pl-PL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oliniowy 6"/>
          <p:cNvCxnSpPr/>
          <p:nvPr/>
        </p:nvCxnSpPr>
        <p:spPr>
          <a:xfrm>
            <a:off x="899592" y="6009589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1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4" descr="data:image/jpeg;base64,/9j/4AAQSkZJRgABAQAAAQABAAD/2wCEAAkGBhQSERUUEhQUFBQUFxUVFBQUFRQXFBQUFBQVFBQUFRQXHSYeFxkjGRQVHy8gIycpLCwsFh4xNTAqNSYrLCkBCQoKDgwOGg8PGiwkHyQsLCwtLC0pKSwtLCwsLCwsLCksKSwtLCwsLCwsLCwsLDQsLCwsLC0sLCwsLCksLSksLP/AABEIAL0BCwMBIgACEQEDEQH/xAAcAAAABwEBAAAAAAAAAAAAAAABAgMEBQYHAAj/xABGEAABAwIDBAYGCAMFCQEAAAABAAIDBBEFEiEGMUFRBxMiYXGBMlKRobHwFCNCYoLB0eFykvEVJDOiwhdDRFNjc7LS4xb/xAAcAQABBQEBAQAAAAAAAAAAAAADAQIEBQYABwj/xAA0EQABBAEDAwIFAgUEAwAAAAABAAIDEQQSITEFQVETYQYicYGRodEUM0KxwRUyUvCSwvH/2gAMAwEAAhEDEQA/AMWliLHFp0LSQRyINiFzZCrh0pYB9Hr3EDsTjrR3OJIkH8wJ/EFUOrV109754GTR8OF/v+qZINLi0o7ZksyUFN+rQ9WVfQz5EfIsfRBIBT5sbT9sew/okntsU1sV2ZSv9Q7ObSbo91J0EtnjxVhjwd0jrAG5VM6w81YqXbeVsYZYXGmcaOIG4E/mEUdQa7YbH3QZISdwrlh+yDGj6yyez0lOwa69w1uqLHto6/ajzfjdf2/snEe17OMB8pNfe1M+eQ2XE/TZCMZHZSseAQPcXDOxt7WIBH6gKepdnYWi4aD3qt0u3ELdDA6x3/WNPuLRdWOHJURNMUjnR3uQDZwNrZJAL+XNdM6TuSAk0VyE7idE02bbyt8dydx1TT6I+fJMqOlZmLOIsText4ngnxfCzR0kQPe9g9xKgyVfdPbacRSnhp5JxC0otNG1/oua4dxB+CeNgI5e0KI9w4RgEDYwgqYLsLQbX9E8nDVp8iAlcuUEncBcm4UXjuLtige8kXsco5utdvvshsBe4BqcaA3S9BXNmZfc9ji11uDhvHhqpCJ1xqqX0a1BkbPI695JM3dx/VXO9tETKi9KUxjskYbFlGO9JYjLliceQJ9yUDlHbVT5KSU8mO+CDG3U9rfdOdwVnfR+c1VO7mL+1xK0YDRZx0af4kp7m/mtGLuyVcdS/nkfRCYpbZfaJkUUgkJ0ddoAuTpY24DcPanNTtJHVRuiEjqeQ+iSbNd90vG4Hy81TKYjKb8SfI7kzqiQbHidCqo9NifKX8Ou/wDoT/WIbSJU0D2SuY8WI3jn3jgQRxSYp22s5oNtzvttHAX4juTxsRsL623dw7uSZYhXhrTci9tFbMLnUFGcANyqbtRV2dkG5V2ycV0xe9zjzQQRXWljj0tAK5gDGpENRS1LPbZJuRHNtEBSZCG6M4ItlGLSDsnp/WbQTTU7IJj1giN4nu1kYCLOjzfaYbDQ7sotpomDKVx4FTEVOOQ+dE7jh+bfNlVQ4kOO3TGKHP5SOlJUPFhLjv0T+DBxbUhSsUXh+QTpkfLed36o2uuEMklQ7sGbZMpNnSd1lbWxgCybHs3Hf7U3Xq5FrhY4VTk2bkH2fMI8WyUx1A960DDC0jmCpRlMAf2UKT0Qf5YtPD3+Vm0exc3d7U+pthj9t5HgPzV2EdihdS35pfWrgALrPlUebBqaJ1pDIfEgX9gXQYrDTuDqdhvuJc9+ovutex48FZ8ZwDrm6b+fFUauweSI9ppCmwlko3O/hMs91ZH4VHXMdJG57JRq6IuLml3NoPNVc4M9uXOWsa7UPNyN9j6I39yPh2JvgeHsNiPf3FXOpbHVxF7dGvH1gFuxJwktwvuPkldqhNf0n9Pb9vwushNcCwhrQCKuRw35YjkHvufgr9hta1zQMztObib+JKxCR0kEhbcgtNlaNn9p3XAcQo2ViOlF3aW9O61cgHeSRrccCDvBWT7ZQPp5RHYmLUsNzlPeBua7mBod/FaHh+IhzRr71HbX4P8ASacgDtt7TO8j7PgVX4L/AOHmp/B/7ac+nBF2Cp+rpG7ru7WmvhuVlGvz+iz04pUvDerkayMgZcrG5gLeic17EbtE/wAPpJHOBlle8DXVxtfw3J8+MXOdI5wFprZKFAK4yvDSCTbx0F/Peqp0hY+0UzorOD32A07Nr663TrHIW1ELoja+9l+Dhu/TzWW4hBJGcri6wJGUk6EbxbgUbp+I17g9x3B4Suf2Vh6On2fJ3gK/iex7lmuw9aGTWIHa0sXBvx3rSHZbdotb3F7UTqTam+qRp5TCR2V7m8DqPzTaok011B5peo6snV7Lj77UhUQB3om+7cWn80FlbWmG02qcXDWFt9baXVZpKSarmEUZu9wcWgmwJaxz8oPM5bDvIU9NQXIDw4tvrlBDrcbOsQPYrNstsnSCeKaGrcx8bmu6qdjQ42OrcwIBuLjTmjSZceJE5wBujRokX2ukJjHSO3WPw0hzua4EEXBB0NwbEHkU5LMngRofnit22y6MmVb+ugLY5Xene+ST72m53fx+NBx/otqKeF8kjoSxouS15vfcMoLRcndZPxOv4uSG27S4/wBJ8/5RZopA42NlnM29J2Ui/DncdE1kpCtCHApGyNO1psQipR7CESy4ttGBU7G75+f1TuIfPD9PimUJvz+fBPJo3RuLXgtc02LSLEHkeKqSRdd0JOoeXAfPgnQNj8/1KjYp9fn+qfZ/n5/MITgnBOQbn59w4JvWm2v53Skb/n9v2RawXYfh/X9EwcriuweuscqtsTrtB8isx+nFrrjgrrs9iwkbbiOH5oeVCa1BcCpeZhBuPBFD+N04OoTSUZfD4fuoLd9k9OWP1XT0TXjUA/PAprn04p3TOuL/ABTSC3cLlAYpskx4OUWPs9ygKaiqKSTRpcw6HkQtEuOaM5rXbwPBSGZj2jS4WE0sWb49hhlj61rHAjQgjhwKqrJC0rZsQc1rC3TXgsz2lwnq33buKn40/qCuPC4bbFTWy+0Z0aVfIKsPasPgnLDcGxV52Z2lzDK/ehZONrGtoXf7SpCqb1NQWbmS3c3kHb3N8Ce15uSkuMCEEO+bpbHYOsiuN4s5p7xuUBiFKaqIPb6bRlcOdtx8bJI2tkAL/oUEmimtbtG/PmG7x96fve2rZmbbrQO03d1gHG/B3eqlI8jsuvcaIaHEHRuDmnd82VkYAACzYhdosKx4BQRtkvxvYtcNW+SvDqRhFyB7FR3ytqGh7LNlA8ndxSw2hly2ubt0cDvv3qFkQvmOoHfumh2nlKbW07ARYAcFVJKfkpLFK0yb03phorGBpjjAKbZG4TLrJG7nvHg5yM3F5x/vZP5j+afyRiybPpQjW08hPbKO60row206mCrkqZj1cQiLWkgkud1nZYOLjlAt3dyLh/TAypmfDiEMf0aR31brXMPAZ7akfeFiDfhoMxNKm74LKjf8P4ss0szibfVUa00Bu2u9739vNyWT7Bo7fqp3bOnfTVckQdeO+eFzdWvhf2o3A7naG1xxBUH9MdxPuCB8rnBrXOJay4aCbhoJuQ3kL3NuZPNEcxXUETmRta82QKvz7/dNLWXsFz5iUXrECCyMbHCcAFqvRPsiZn/Spm/Vxn6sEenIOP8AC34+BXdLeG9XWNlA0mYCT9+Psu87ZFrNDRsijbHG0NYwBrWjgAq70i7NurKW0bc0sTg9g0BIPZe0E6btfwrxXB+IXS9XGRKaY75a7Bp4/WiSrGTGAh0jnlYtG5Oo5E8//D17f+Fl8g0/ApWLZCu40s38q9JOfiHiVn/k391Wem/wfwmzJPnel73b+5Rptm6qNpc+CRjRvc5oaB5n4JnFJcJ7JI5RqjcCPY3/AGTTY2KhcViym4SmB4p1b9+iVxRlwoBxsVNADm0VzRa16hrBIwEFLvGYW4hUHZTHcjsribFXxsoIBCp54TE5PCZSvtcWHn+5ugpa0ajTuvb/ANk4qIri43qHqQQdN/iPySsAeKSHZTEGIjUX119X9UU1p+zofnj+ihRVaaaHjrZEdVvPEAcd3vI3+af6AtN1KQDnOOpv87h3Jpj9GHs52HzqnFI+4vwG79UpVC4/f8gnAlrwkWYVMOU2RqSpLSCFI43S2cSodwVk418wRW/MKK0LB8VzsykotNL1Uzm8H7vH5+Kp2F15Y5WWqnEjA9u8a+xC9MXtwUBwpNcfw4Xzj+t1WpRYq4mo6yO3uVarqYgqVETp0nslY6ik6KtLDoVNPl60Zmmzxx5+KrJ0Tmmqi0pQbPunvjvcKVkaHj1TucORSkYsEh1ufVvpce8fqhEt0StlGISpde4802L0brbapGbQpzQkDVz3pF7kLipLZmjimqY4piWslJjzjex7wRG/vAfluDwv4pZHiJheeAL/AAjNaoZyAuUrtNs3NQzmGZtjva4ejI3g5p4j3g6FRCdFKyZgkjNtO4IRqrYrnBFQrrIiVesAUIKJdGuvlgOWiSVbiEcLC+Z7Y2De55AHhrvPcFn+P9MLBdlG3Of+bICG/hZvPnbwUF02UTm1EMt3FkjC0Ak5WvYdbDcLtc32LOA9epfDvw3iT47MuY677cAdqPnf7eyqcjIeHFrdlYMTx+apfmmlc88Mx0b/AAtFg0eAScUoUOyayVbUL0JkDWNDWAADsNlWm7sqTqxmaq7UN1UoyrTCsHFODaFJzOUjBOWm4WgbL4yHsDXHXVZwSn2HYgY3AjgVHeBKNB5RHN7ha0OXsUfiFNxHmi4TiQmjDuO4hPJDcfBVlFjt03kKsTxa70aKHj+ac4hDlO5R30iysW24bISl4ZLf0CLV1moF9FHCuyps+qu66RsO9rrRcXGYblVpm6qzVEunioKsj1UtrbbScw0UxabFTWFV9uyToVCvCNDJZR43hrtDkd7dQVngms6w3Hgkaxt9E0hnuN+qdxDMptVuopFKFnhsU33KYrKfzUZLGmyNsagjsdexR4JyE862+o38Rz/dRQKXimsuimB2K57O6eiS6CV2iTz31HmuzXUv3QdKNGRcZr242FzbjYG11f8AZjo7pqztQYh2xqYzBllbbiWmXW3MXHes7BR4qpzHBzHOa5pu1zSQ4HmCNQoOdjzzR1BKWO800j7gj+xCKygdxa9K7SbKRV1N1M+rgLtlAAc2SwBe0cjxbexHkRnz+gTlWe2D/wCqleijbuWs6yCpcHyRta+N1gHOZfK8OtoSCWa79TdXzE6YyxSRNeY3SMe0PbYuZmblzAHlcLx92b1Toc7sP1dIu+ARv3Fjj6K2DY5m6qXlzFaVsU0kccglaxxaJAMoflNswFzoeGqaKU2j2dlop3QzNsRq1w9F7OD2HiD7tQdQote1Y8rZImvY7UCBv599lWEUaViwrpIroJTJ17pMxu9kpL2O/D9nxbZarsv0tUtVZkv92lOlnn6tx+7LoB4Ot5rAboQVieofD2DnDduh3YtofkcH+/upTJ3sXoTpWwjr8Oe4augImb3tGj/LK4n8KwK6nNn9vKqlaY2v6yEgtdBLd0Za4WIbxZoT6JHgVXy5H+HsCfpsT8aUhzbtpHvyCO3F9+eU2dwkOoJXMua9Jhy661GpR6TkPRZHXSYehJTk2kg8IrSlHpEqtm+V1hGCsuyuL9W/KTo74q+NeCLhZFG6xVu2f2itZrzpzK6SP1RrHKC4aSrTVQ5gqviNOWlWxrg4XBv4JlWUoeEKGTQd0NwVNkqV0U6WxPDyx25R17K3bThYTaT2WovomVRqil65PApLVJnI1IcU6lam0gVZlsr5gpTDadU0ykKaax7lCxPT6ORSsWYSsQpGKTkcDdMKmFG64lFM3NTAEIAhMpGJMOTyRt9yayMUHIiLfnapDXWlYpUoSmYKXjkT8fJDtiuc3ulLriUCC6nWmKe2Ixz6JXQzE2aHZZP+2/sP9gN/IKS2624kqK8ywSOYyC7IHMJacoPaeCPWOvhlHBU9Aq+Tp2PJlDLcLcGlvtRP/wBH0JTw8hulXqTb9ldAKfE2XI/wquJo6yN26749A9p0uG2uBuuARSamHI8tDmvAOjmklrhwIuAbHvAPMBJoLp2LhRYhIh2ad9PYHyB2+g29krnF3KQQo2RdkUMROCdaAIV2VdZEAcEiFCioQEQWkRgUIKLZcigpFzkk5LFEZAXvaxu9xDR4uNh7yoGa4MYXnsns8KbxzZd9PTUs5uW1MeY/dfckN82FpH4uSgmy2K9GbUbLtqMPdTNAuxjep7nxNsy3jbL+IrzfKwg8jy5LJ9D60/MgcSfmad/oeP2+ykzwhjvqp7CtpJItL3byKttBjLJxpo7ksybInUFWWm4NitPHkRTjfYqG6LwtFq4w4WKrFfRZSUvhu0mYZZN/B36p1VuDhwU2K2H2UchV97ETMnE0djZNZFOCUbpN5SD2pa6I5ClAcKRm7JoRYpzBIkZWokb1Qxyfw01HgoxGoKRDkUojHoxWka7ULUeqQojkoAgc1dd7Lk2kYkw6ydFqmcE2Bq6xueBjXMvYuMsYDf4m5sw9io+olmK31nuDR5JpHZbtgoWGVStZhJMDamMfVl3VyAf7qUC9j91wOZp/ib9m5uWFdCD7g1FS1vNsLS4+Gd+UD2FaLgWwlJTwSwta97JwGy9Y/Nny3sbAANIJJBABBtyWcm+NMSIAMJc4EXQ2I77mt+49/a1IGG88jZedUBC0fEOhSqEzhC6J0V+w978rsvAPaG7xu00O/uVKxvCzTTyQPcxzozlcWEluawJAJAOl7HTeCtfh9WxM06ceQONXQ5A9/CiPjczkKNXZUZDdWJKGnYpUYUN02D396O0y8yhaT5Q6PlOf7NuhbgqSbFKftFKCll9Y+1JXuEl+6U/sE8ED9nX8LJWOgk9Y+1OocJcfScT5lDLq/qH4SayFFnApBwXf2BJ6qvmzz6RgDamBzv8AqRyPDvNhNj5WV+wrZ/DZ/wDCGc+qZJA8eLSQVR53Wxh/zI3EeQAR+b2+6kRsdJwQsFOz0vqlTeweycsuI0+Zhyxu61x4ARdoe1waPNbuzY+kG6BvmXn4uTuiwaGEkxRMYSLEtGpHK/kFmOo/FUORjPhYwguBAO21/cqXHjva4EkIjaYrHtuuieodWPkpWZ45u3Zv2Hn0we4nUePctvSUj1iOm5z+mSmWOjYog8FT5W+qKK8yz9GWIB1vosnj2bfzE2UjQ9D1e/0mRx/xytPujzFegXi6yXpH6TLZqWifzbLO0+RZER73eQ5q9wusdR6hP6eNG0XyaJAHk2UJ0McbbcSs6x3B20svVCZkz26SGMOyNd6gcfSI46WHtspRV24OUSjMcvUsNromBkjtR87Df6BVkgDt1N1LQ4aJl9GuugmunJ3XVkNlH4TR1NZNnJ09+ibFqUhPakXhNnJ24JB7dVQdTiIbrHZSWFPsRw6SmldFKLOb7CDqHNPEEIjVre22yYq4MzB/eIQSzm9u90ffzHf4lZCwqJ8N9YHUIad/vbyP8/Qp+RD6Z9koQgXIFqrpRUKVpaySJwfE98bxucxxa4eYSbQhcEyRrZAWuFgrgaOyuGF9L9XFYTBlQ3m4ZJP52ae1pWjbHdI8Fc4xsbJHKGl5Y8C2UEAlrxodXDfY9ywR7Fb+iDTEfGGUe9jvyXmnxL8OYsUD8mJmkgXtsPxwrPGyXlwaSvQUU1wvNu1+AzUtVIyftOcS8ScJWuJPWDxN7jgbhbvPirIGOklcGMYLucdwA+dyzXGekOjxNr4KmN0IDiaap9IxncDKwC4a62obfS2lwCqP4NzMjHncWxlzCAHEcjwR3PuBuR9EXNjbQ33WbErrpavo3RPLHWuNxaQ5rgdQ5jho5pGoITe69oa8OGocKopNvprvWPtQ/T3+sfamgKG6wQ6hN/yP5Ur02+E9GIv9Y+1CMTf6zvaUxBQ3Rm9Tm/5JPTb4T9mMSDc4+1OYdopR9pQ90IKKzqUwO5v7BNMTfCsjdqZOTT4hOIds5WkHK244jMD8VWY3pW6vIpmTMughGMBajgHTdLEQ2eMys49r6wDucd/gfaFtMVUHNBsRcA2O8XF7HvXl3Y/DvpFdTxEXDpW5v4GnO/8AytK9M5l5j8X/AMPjZDGwNDSQS6vrtt9irHEaS02U5fMEkSm1XWMiY58j2sY3VznEBoHeSlWPBAIIIIBBBuCDqCCN4WIe5ztyFOAA2WZdMe1VRBkpox1cczC50oPaeAcroh6o3X4kOG4XvjeZb70tYB9JoHOaLyU/1reeUaSN/l18WhefSvU/hXLiGFpjaA4H5vfwfwq3Jade6OZAu60c03KAlXjuoyA8BA0BPo5rKWo5gWnd7Qq2HJSOWymQdXDvlcEN8Nqemhum/V2TSOY8CnVDVtbI0ys61gPaZmLC4dzxqD36+BV6JQW6hug6Dwk5LJGOK72jm4D3hbHsxsng1ezNC2QPA7cTpniRveRfVv3hp4HRTv8Asmw4EERPuDcfXSbxrzWI6j8W4TdUEkcgdxRaB/7KbHivO4ITqshLXe1Znt3sRJ1n0imie8SXMrI2lxa/eXhrdcrhcnkfFa/Ww3ukKR2VwXl3TerS9NyBPHv5HYjwVcyQiVlFefKfZyqcbNpqhx5NhkP+lRz22JB0I0I8F6nxWvEMEsp3Rxvk/kaXfkvK0hO/ivX/AIf69L1Zsj3RhoZXBu7u/wCypJoRGRujAobJKORKErUskDxbVGIpcrR0Y1AZikF9z+sj83xuDf8ANZVZCyQtIIJBGoINiDzBUTPxhl48kB/qaR9LHKex2lwd4Vl6TNszVzGKI/3eM2bbdK4aGQ8x6o5a8VSo5LFOZGJo9qx5wP8ASw1sPA/X3KkmT1DblICoLgBfdu7r6myC6ZRS2TkSBaXC6iyZm5ooDmUmK5AEKwoUlcEYIoQozTS5Ddcguuun6kiUYUu1ybApRjlbYeRpNIbgtK6FMMz1r5iNIYjb+OU5R/lEi13HMfhpIjLO/K0aAb3Pd6rG8T8lZhsTtFBheGdbJ2p6l7nxxN9NzGfVsLvVZdrzc89Lqh7R7TTV0xlndfgxg9CNvqsHDx3nispN0qXrfU5JXfLE06b86diG/e9+FLbKIYwBypTbPbybEH6/VwtN44gdBwDnn7T/AHDh3vdh+kqWhtHJeWmv6F+3HfeYif8AxOh7t6pV111u3dIw3Yv8IWDR49/N837qF6jw7Ve69QYXjMFZD1kD2yMOhHFpO9r2nVp7ivO+2uzv0Kskh+xfNEecb9W+zVvi0prhGNzUsgkgkdG8cRuI9VzTo4dxUztdtmMQjiMsQZURXaXsPYkjdrYtOrSHC41I7TtyzGB0KfpeZcZ1xO2PkeCR38WPPAUmSYSM32IVSLEQsS9kFlpZMRrlGDk2IQXTh0aQc1VE+M6HdEBtKRSp0111HgpeKRT+ndQLTocmPZ3UjRVz4ZGyRPcx7TdrmmxB7its2E6UY6oCGpLY6jcHaNjm8ODH/d3HhyGFgrlK6v0fG6rHUgpw4cOR+49kkUrozsvVNVHooWaTKU/wKfrKSnfvzQwuPiY2k+9M8Ti5b+C8GezS8sPYkLQRu2tR/SDVv/smfICSQxj7fZZnbnce62n4lgBXpDCZ2vD43AOa4EFp1DmkZXA9xBWF7a7NGhq3xamM9uFx+1G4nLrzGrT3tXpnwLnxtZJhnZ16h7igCPt/lVefGQ7X2VdcbFKByTeFzHL0BsmiQt7FV5FhKoEF0F1J1hJSEpGaNK3XFRsiJszC1ycDSYELg9LzRpvZYfJhfjPLVJBsLly5cooSrly5cnrly5AVyHq3SowKO0pO6EFSYpaKaQnIkJ3m+4a8hoAjgpu1yVaVocSYEABCcEouQXXXVpqTEK5AuXaly5CgXLkiFJyMR7oCUKZrXtIKcE0cFzXJSRqSKyEzTE/ZHG6dRSJYFMWPTtj7rSdNzfVZoJ3CC9tL0lsHUZsMpXX3QtafwXZ/pWMdJG2rqyq+qeRBC4iEtJGZw0M1xxPDkLcyp1m1vU7PMiYfrJZJqccxHm6yQ/yyNb+NZpIFi+m9FHr5GTIOHuDfybP+Pypkk3ytaPCuexnSe+CVoqiZI9xkAvI0HifXHv8AFaZtVhUOMUOemeySSO7oXNI1Nu1E7i3MANDaxDe9ednBSuAbQTUkgkgkLHbjbc4eq9p0cO4qOOmH+JE2M7RI02PB9j9UvrfLpfuEjK0gkEWIuCDoQRwI4FJtKldpMZbVS9f1YjkeLzBvoOk4yMB1bm3kG+tzfXSJJW9Eznta94o9x4+6hVXCPmQZ0mXIuZNfmaSu0pfOuzpuXrs6Z/qPZLoS5KSdEiGRB1ihz5sMuzxwnBpCTQoEKoURcuXLkq5AUCFAUJyVchBRUKaHUlRwUsxybgpRhVnizkFMcE5BXXRGlCtI2SxaDSNdcCirkvqbrkZAXIr3JEuUbIzPT2HKUNtKF6AORLowVcJ3PKfSMUk4JZEeEuTHrbaQFIJeGRIuXNKqYJjDKCEQiwn7pyWhpJygkgcAXWzEeOVvsCKUm06ISVqhMA2+xQKSMrURhS8gTZZ3Lb6UupvdGbuE5a5CSkWlKE6KwjnLmbphCK5yJmQEoLqrkmJKIAhJXAoq5RjIbSoxKKhQJriu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altLang="pl-PL" sz="1800"/>
          </a:p>
        </p:txBody>
      </p:sp>
      <p:sp>
        <p:nvSpPr>
          <p:cNvPr id="44035" name="AutoShape 2" descr="data:image/jpeg;base64,/9j/4AAQSkZJRgABAQAAAQABAAD/2wCEAAkGBwgHBhEIBxIWEwkXFxYbFxQYFiEcHBYdHyUiHyAgHR8pKCgsJCQnIh8fLTYiKSkrOjMuICI0PDgtQzQtLisBCgoKDg0OGxAQGjckICU2MTc0Ly84LCwtMCs3NzAsMjQuLSwsLC0sMTE3Ly80LCw0LCwsNCwwLzQ0LCwsLCwtLP/AABEIAJ8BPgMBEQACEQEDEQH/xAAbAAEAAwEBAQEAAAAAAAAAAAAABQYHBAMCAf/EADsQAAIBAwEGAwYEBAUFAAAAAAABAgMEEQUGEhMhMVEHIkEUMjVhc7IjcYGxFUJikRYkM1KCNJKh0dL/xAAbAQEAAgMBAQAAAAAAAAAAAAAAAwQCBQYHAf/EADgRAQABAgMEBwcEAgEFAAAAAAABAhEDBCEFEhMxFkFTYXGh0SIzUYGRscEGFDLwQmJSIyRykuH/2gAMAwEAAhEDEQA/ANd1K9ubbU7SjRjm3qSqKpLD8ijByTz0XNJczGZmJhYwsKmrDrqmdYtbv1sqekbRyrbe1lOEY2tT8KNXe8r4Tm008YblvdM9upXpxb4kw3GYyG7s+mYn2o1t1+1bnHydm0GuXVPZS4dxTXtU6tahCnhxcouTpqUVzbeGny6mWJiTFE3Q5PJUVZuiKavZiIqmeqJte0z1fB6aHr9zc7N2tW3guPxqVGpDnJwjvbjbXJxeFnn0PuHiTNMMc1kqKMziU1VaWmqJ6pm14jv+Cs+L3xq3+k/uIM3zht/037qvxj7KGVHSAAAAAAAAAAAAAAAAAAAAAAAAAAAAAAAAAAAAAAAA3HbbVpaToc5UN13c3GFOEv595pSSXLLUW2bTGr3ae953s3Kxj48RVfdjWZjqhULzQIWWyFCNpvy1a24VeVFtZi5uO9vLrurcfr6Mgqw7UezzjWzdYWenEztc1zbDxL073dHK3frF3v7bHaraK2uLlx9gtqUK06tPpCpiM3GTeeWYdPk+Z9meJXEzyjrYcL9jlq6af51zNMRPXTrGkfN1aNUhs/tpUtE0tPu/xIVJ/wA83h7sHyTWaj5Y7H2idzEt1T90GZic3kacT/PD0mI6o+M/T4ojxe+NW/0n9xHm+cNh+m/dV+MfZQyo6QAAAAAAAAAAAAAAAAAAAAAAAAAAAAAAAAAAAAAAAG17faVPUtF4trHevaUozp88YxJb3ZPyp9TaY1N6Xn2yszGDj2rn2aomJ8J/+q/f67RrbMQ1GynnWrqNKhLyvEpRaU4pPkscSXP5kVVfsXjnLZYOSqpzc4WJH/Tw71eEdU/O0PHT7FbNazT0y9jw9Nu6Eac1necquN1pNZcec+vJGMU7lW7PKY80mNjTncCcajWvDqv8LU8725TydlnRp6/trHh+fSrJKMH7rhUW7yfRy5wfdcjKI3sTuj7q9dc5XIzfTExefXenX6c0V4vfGrf6T+4jzfOF/wDTfuq/GPsoZUdIAAAAAAAAAAAAAAAAAAAAAAAAAAAAAAAAAAAAAAADdNpo0KE6Gq39RQsqDm6mU3vKpF00sL5yRtq9Panqec5Pfr3sGim9VVrfKb9fgpdlpPsO0tT+Ibi0K23q8Yc2oRqZ3GljOU4LK9MIqxRavXlGre4ma4mVp4d+LX7Mz8bc4597r1m1t6+kVIWVWM9UpSneU54knCnKXE5ZWM4S5fL0Mq6YmnTWY1Q5XFqoxomumYw6o3Jj41RG71S99n9NpwtbfT6tSMdanUp3dRpN8SCm5LLwlnDxg+4dMREUzOvPzYZ3MTVXXixTfCiJojum1vHvRPi98at/pP7iPN84Xv037qvxj7KGVHSAAAAAAAAAAAAAAAAAAAAAAAAAAAAAAAAAAAAAAAA2TxD4Ss7eV/n+GKr+Njr7r3f03ups8e1ovycFsjf4lXD/AJ29n8+XJDXSorYy2V6o7y9m9pSS4vs+8+Hvcs8uWf8AngjqtuRfu+i7g7372vh/7bv/AB37a2/HyRGyCsFqcNxSTzcOtxsbns26sZ5Y7fL3/TBFhbu9p38/gvbTjF4U3t/ju7vPiX1/vglZKH+OYcD/AK/jUnTcf9P2Xh8/Ttn9d0k04vf+LKdN/wBhO9/C03vz4l9Px8ruLxe+NW/0n9xhm+cLX6b91X4x9lDKjpAAAAAAAAAAAAAAAAAAAAAAAAAAAAAAAAAAAAAAAAbptJKlVq0NNvKaqWFaU+LnPlUIuony/qijbV66TGjzjKb1MVYtFVqqbW+c2+yh6dtFQv8Aa+rRvpRlpNdcL3X5oLe4S7rLl1KlOLFWJMTynR0WPs6vCyNNVETGJT7XVpM2v9LJHaPULew0GrVpU40tRqOpbRWJPeo05bnry93DyZ4lW7Re2vL5K+Ry9eNmaaZqmqiLVTy0qmL/AHe2zGrUrrTrbUVCNTV4zpW1RqMvJSlNpfL3eeefzPuFXeIq6+XyRZ/Kzh4teFeYw5iao5a1RHrojPF741b/AEn9xHm+cL36b91X4x9lDKjpAAAAAAAAAAAAAAAAAAAAAAAAAAAAAAAAAAAAAAAAbP4i6xLStAlGhJwuqjUYNLPRpyz/AMcmzx692nvcDsbKfuMzF4vTGs/jzZLp9jcVLSrf2rw6DpPGMvzSwmvyazzNfTTVMTVHU7XHx8OmunBr/wA7/b8pzWLy62tu4qnUbpUbZzk5RwlOMc1Oi6ya5enIlqmcWdOprstg0bOonep1qqtGvVM6fS778ONZ/huuq2qyat62I7qWczbShnt1f9xlq7VW6pNu5TjYG/TF5p1v/rrMpDxe+NW/0n9xnm+cKv6b91X4x9lDKjpAAAAAAAAAAAAAAAAAAAAAAAAAAAAAAAAAAAAAAAAbR4gW1vqGlx0+W6r2o26MpRzuuHnnz9MwjJfqbTGpiqLS8/2TjV4ONxY/jHOO6dI85hRPDi0u726uJWk8UlSkpwzjf34yUP7PuVMtEzM2dHt3Gw8OiiKqbzfSfhETF/q/dlrC+q7I6lUtZ8NLcTeWsqmpSnHl3jJL9RhU1Th1WNoY+FGdwIqpv3eM2jzh8+HdvarVFqN7uuhGdOnGLW8+JUa4bXbDXX0yfMvTF96f7Mvu3MTEnC4OHzmJmer2YjVIeL3xq3+k/uM83zhX/Tfuq/GPsoZUdIAAAAAAAAAAAAAAAAAAAAAAAAAAAAAAAAAAAAAAADZ9ttbnodzZ3GE6DqTjUjy5pxx1abWG88uuMGzxq9y0uA2bkv3UYlMc4i8eN1b2n1ihoWkyttIq5r3FR11Uh5HTpyalFfNNZXVfkQ4te5TannLabPylWZxt/Gp9miLWnW8xpP0cltUnsPtBRt61V1LCrCLqR3/KpS8s5NY57uH6ZaMYng1d0rNdEbUy1VVNNqqZ001tGsR80xW1Shot5aaLp8ozq1bmNSc1FLdhUqKcY4afWM8JpprHoSb0UTFEf3Vr6MrVmaMTMYkWimm0R8ZiLX+Uxr4ovxe+NW/0n9xHm+cL36b91X4x9lDKjpAAAAAAAAAAAAAAAAAAAAAAAAAAAAAAAAAAAAAAAAbjthb22pWcdHr7yrV21TlFJ4lBcTq+mVHH6m0xaaao3Z63nez8TEwMTj0cqefhOn5UHQbHU6dx7bfpO8p/5W3jJRlBzjGflnj0jj3vXPVlaimrnPPlDos3j4E0cLC/jPt1WvE2m2sX+Pwe9N0dd0yrZW8WqNSpPcbUd93L3qzhn0ppLGfXP54RauJiP7PNHMV5XFpxapi8RF+dtzSmJ8XVsdbV6N6tc1/ec9+FtT5Qact7h80um7KKWf15n3BjXfq8IR7TxKKqP22W5WmuefK291/GJvZz+L3xq3+k/uPmb5wm/Tfuq/GPsoZUdIAAAAAAAAAAAAAAAAAAAAAAAAAAAAAAAAAAAAAAADbNudRttJ01X81GV7FtUU208y8smseqhJs2mNXFFN3n2y8tXmMbhRNqZ/l16c482e6PcV7GurPVK6iq9KNenXlOUuDOUZYnjlmby0/05sq03p0qnnr4OjzVFGLRxcGj+EzTNMWjeiLaeEO+9qWug6fVrUlw6+Zxp0G5KW8nKn7RF93Bv8/7GVVqImeX9tdDhUYubxaaZ1jS9WlrTarcnwl67IXD0/WlomuyjUhN0q1OTnJqNR4lBJf7pOWX816jBndq3KvFhtKiMXB/c5eLWvTMWj+PKflFvo+fF741b/Sf3HzN84Z/pv3VfjH2UMqOkAAAAAAAAAAAAAAAAAAAAAAAAAAAAAAAAAAAAAAABte1+mW2qXtlSvJxjQjUnJxbxKe7ByxHk08Yy08csm0xaYqmLvPchma8CnEmiNZi3heY/sd6uapbUdtNKq/wzhyv6FWUaUYYinSckouWf6U8c1+RDXTGNTO7zhtcriVbOxqeLeKK41vrr12/Li0anc7W6rDWNZSWn20VGct6PvU8T8yxzTzlrHyMKInFq3quULGaqoyGDOBga14nLnynTTvjqSkXYbRyttUhUpQvKF3GOF5YyhxMQT5NuThBbvNLm+hJFsS1XXE/lS/62T4mBNMzTXRf57uvyiZm6M8XvjVv9J/cR5vnC9+m/dV+MfZQyo6QAAAAAAAAAAAAAAAAAAAAAAAAAAAAAAAAAAAAAAAGy+I2oUdO0ZVo4WoZxRk45xnCqY9F+G5dTZ49UU0363BbGy1WPj7v+P8Al4dXnZRNgK95a1rmrbSULRUpcRtpYe7Lh4z/AFdirl5mLzHJ0W2qMKuMOKovVfS3w0u/Nlri+/wxqNvYyXEahJxbXOOJKq0n67qXT5HzCmdyqI/vxNo0YX7vAqxI011j439nzk8PdQoW+tRs77HstSUHFOOfxU1w305YbfPoMtXaq09f3fdt5aqvB4mH/Km9/wDxtqk/F741b/Sf3Geb5wq/pv3WJ4x9lDKjpAAAAAAAAAAAAAAAAAAAAAAAAAAAAAAAAAAAAAAAAbbt7pcNW0KVCG57YsSpObxjDTnj57ifobTGoiqm3W8+2Vmv2+Yiub7vXby82OWNe4nSlp9u0oV5UotNdWpZjz9ObNdTM60x1u6xqKImMauNaLz5arDtPp9bZq6pVrN04wqUHSluPezJJRq55cm2+v7E2LTw5vDV7Px6c7RVTiXmaat7X4azS9fDPS6d3rDvrncdClupKT58RtODj8+T9RlqImq/VDDb+ZmjBjDpver4f8eU3SXivThLVqDkufDf3MsY1MVTF3nea2znMhMU5evdidZ0idfmpHBp9iHh0qv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jZ9rJ2djGjrWoyao28pPdUU3PiRdPGMr/dn9C1iWp9qep0+RpxcWasDDjWuPpb2vwptrpVppW1Vxq1y4PT6UFXUFBPy1d7cUV0zFx/8ARXpoppxJq6obvEzWLmMnRl6Ynfqndvf4W5+N3vq8NM1LQ7jT7OadzGM7xTlFeWM3xHBNN8/R/wDk+1btVM0xOvNhl6sxgZijGrp9nSjSeuI3b/l1aBZWFChabP1JpahmlducYLE0pOcYyec5xy/I+4dMREUdfNDnMbFrrxM1FPsa0Wvy0tMx/ebj8VPitD6b/dmeLzh55tr3lPgpBg0oAAAAAAAAAAAAAAAAAAAAAAAAAAAAAAAAAAAAAAANX8QnCjY0Ly7jv6fTqp1afdNOMXn5Sa/vgkx+UTPJ6lsmmasSrDom1cxpPnP1hD3U40Njbe0u8zlQ9mq3FHDzwXJ7sW8c9zC/7OfUjq/hET8/BcwYmrOV1Uab29FNX+3XPz/PcidknQt9UhNUZUHTdevUm8y/y8ordWMdP/n+pkeFa+kW5z8l/aW9XhTG/vX3aYjl7cTr/e/uSslx9uIQpRbu51aVeFfDSVvuYccY9ecc95fIz54tuvn8rKdM7uQmZn2YiaZp/wB73ifz8u94eKnxWh9N/uyTF5w84217ynwUgwaUAAAAAAAAAAAAAAAAAAAAAAAAAAAAAAAAAAAAAAAG1a/Kq7m3oTpqpp8nU46cN5KMYOUc56edInr6o6npGWiIpqqiq1UWt1a3t9rqDpmsTqbRLVL2W/o1zUnRjBxTbjH/AE4yjjkk5r175KlNft708pdFj5SIyvBoptiYcRVM+POYm/ck9o7uvR0v2JU1R1S4rToUmqajmipqCTePdcZIzxJndtymZt8lXI4VFWNxL72HRTvTrf2rX+8PTZnULmtYU4U4Kpq9CvToVqnDTapOck0pY91RXUywqp3e+Jt8mOfwKKcWZmbYddM1Uxf/ACtHV4uPxU+K0Ppv92ZYvOHne2veU+CkGDSgAAAAAAAAAAAAAAAAAAAAAAAAAAAAAAAAAAAAAAA1fxG1Kdpo8bKg5RuK84QjOLxu+aLefXDWVy7kmPXam3xep7Hy8YmNNdUXpoiZmPjp6o3UtIoy2floFtGENQtaNGrxlHCz1k4tc1J8N8/yMKqfZ3I5wsYGaqjMxma9acSZi3d390XRmz18tb1CWuXealpZ28W6dR7zc1Ftzh1SeYZy8PoR0Vb07/VEf37LmdwP2uFGWp0qxKuccrXtaevrd87iOibbW97TWLK+jFKlDlib3FvTXJPnN81l9TOZ3MWJ6qvurU4f7nIV4c/ywpvefhrpH0cvip8VofTf7szxecPO9te8p8FIMGlAAAAAAAAAAAAAAAAAAAAAAAAAAAAAAAAAAAAAAABtO1+mx1bQqlnv7lRpSjLGX5Gp8unXdwTYtO9TZ6TkMxOBjxiWvEfnRQ7jWqup7G2mlxpuNxVnCjKe9mUVTcMyaxl5y+TfcrTXNWHFMdbocPKU4Odxca8TTTE1RHVN72iPBJX9stmdp7K5g+LQqQhbySW7FNbsN6XVfzN4f9zKqOHXE/HRVwa/3uUxaJi00zNUec2jrdGzWNZ2xutZqeSlS/BhB81Lnu70Xyx7nRL1MsON6ua/kjz3/bZKjLxrNXtTPKeV7T9Uf4qfFaH03+7MsXnDz3bXvKfBSDBpQAAAAAAAAAAAAAAAAAAAAAAAAAAAAAAAAAAAAAAAblqGm+16na3m9jgSqSxjO9vQcOvpjOSxMXmJeiYWNuYddFv5Wj6TdWdI2foW/iFc3kZycoxVTHLm6rmmvyWORDThxGJMtpmM7XXs6jDmOczH/rb1dOu7PU47IXdrVqNrfrXCaWOeXUUX15emf2Mq8P2JiUeUz8xncPEiPhT5br10jZ2nHZmztKM3uwqUq+Ws583EcfTHN4yKMO1MRHiwzGfqnNYmJVGsxNPlu3VzxU+K0Ppv92fMXnDiNte8p8FIMGl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347663"/>
            <a:ext cx="5245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2800" b="1">
                <a:latin typeface="+mn-lt"/>
              </a:rPr>
              <a:t>Granica Polsko - Białoruska</a:t>
            </a:r>
          </a:p>
        </p:txBody>
      </p:sp>
      <p:pic>
        <p:nvPicPr>
          <p:cNvPr id="44036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0"/>
            <a:ext cx="374332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Border line between  Byelorussia  and Euro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1888"/>
            <a:ext cx="594042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Prostokąt 8"/>
          <p:cNvSpPr>
            <a:spLocks noChangeArrowheads="1"/>
          </p:cNvSpPr>
          <p:nvPr/>
        </p:nvSpPr>
        <p:spPr bwMode="auto">
          <a:xfrm>
            <a:off x="63500" y="5970588"/>
            <a:ext cx="6875463" cy="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http://www.panoramio.com/photo/11241645?source=wapi&amp;referrer=kh.google.com</a:t>
            </a:r>
          </a:p>
        </p:txBody>
      </p:sp>
      <p:sp>
        <p:nvSpPr>
          <p:cNvPr id="44039" name="Symbol zastępczy stopki 9"/>
          <p:cNvSpPr>
            <a:spLocks noGrp="1"/>
          </p:cNvSpPr>
          <p:nvPr>
            <p:ph type="ftr" sz="quarter" idx="11"/>
          </p:nvPr>
        </p:nvSpPr>
        <p:spPr bwMode="auto">
          <a:xfrm>
            <a:off x="285750" y="6427788"/>
            <a:ext cx="3836988" cy="3143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kumimoji="0" lang="pl-PL" altLang="pl-PL" sz="1300" b="1" smtClean="0">
                <a:solidFill>
                  <a:srgbClr val="595959"/>
                </a:solidFill>
                <a:latin typeface="Comic Sans MS" panose="030F0702030302020204" pitchFamily="66" charset="0"/>
              </a:rPr>
              <a:t>Jarosław Nestorowicz      IW Koroszczyn</a:t>
            </a:r>
          </a:p>
        </p:txBody>
      </p:sp>
      <p:sp>
        <p:nvSpPr>
          <p:cNvPr id="44041" name="pole tekstowe 1"/>
          <p:cNvSpPr txBox="1">
            <a:spLocks noChangeArrowheads="1"/>
          </p:cNvSpPr>
          <p:nvPr/>
        </p:nvSpPr>
        <p:spPr bwMode="auto">
          <a:xfrm>
            <a:off x="5949950" y="3033713"/>
            <a:ext cx="30146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1800" b="1"/>
              <a:t>Prawdopodobnie, ASFV  został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1800" b="1"/>
              <a:t>wprowadzony do Polski wraz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1800" b="1"/>
              <a:t>z migrującymi zakażonymi dzikami z Białorusi.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pl-PL" altLang="pl-PL" sz="1800" b="1"/>
          </a:p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1800" b="1"/>
              <a:t>ASFV rozprzestrzenił się wśród dzików w sposób naturalny (dyfuzyjny)  bez udziału człowieka.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5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899592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23528" y="548680"/>
            <a:ext cx="8820472" cy="446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W</a:t>
            </a:r>
            <a:r>
              <a:rPr lang="pl-PL" sz="2400" dirty="0" smtClean="0"/>
              <a:t>zmocnienie </a:t>
            </a:r>
            <a:r>
              <a:rPr lang="pl-PL" sz="2400" dirty="0"/>
              <a:t>nadzoru weterynaryjnego nad wszystkimi obiektami utrzymującego świnie.</a:t>
            </a:r>
            <a:endParaRPr lang="pl-PL" sz="2400" dirty="0" smtClean="0"/>
          </a:p>
          <a:p>
            <a:pPr>
              <a:lnSpc>
                <a:spcPct val="150000"/>
              </a:lnSpc>
              <a:defRPr/>
            </a:pPr>
            <a:endParaRPr lang="pl-PL" sz="2400" dirty="0" smtClean="0"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 smtClean="0">
                <a:cs typeface="Arial" pitchFamily="34" charset="0"/>
              </a:rPr>
              <a:t>Przypisanie do </a:t>
            </a:r>
            <a:r>
              <a:rPr lang="pl-PL" sz="2400" dirty="0">
                <a:cs typeface="Arial" pitchFamily="34" charset="0"/>
              </a:rPr>
              <a:t>każdego obiektu </a:t>
            </a:r>
            <a:r>
              <a:rPr lang="pl-PL" sz="2400" dirty="0" smtClean="0">
                <a:cs typeface="Arial" pitchFamily="34" charset="0"/>
              </a:rPr>
              <a:t>wybranego </a:t>
            </a:r>
            <a:r>
              <a:rPr lang="pl-PL" sz="2400" dirty="0">
                <a:cs typeface="Arial" pitchFamily="34" charset="0"/>
              </a:rPr>
              <a:t>przez właściciela fermy (zakontraktowany) </a:t>
            </a:r>
            <a:r>
              <a:rPr lang="pl-PL" sz="2400" dirty="0" smtClean="0">
                <a:cs typeface="Arial" pitchFamily="34" charset="0"/>
              </a:rPr>
              <a:t>lekarza </a:t>
            </a:r>
            <a:r>
              <a:rPr lang="pl-PL" sz="2400" dirty="0">
                <a:cs typeface="Arial" pitchFamily="34" charset="0"/>
              </a:rPr>
              <a:t>wet. </a:t>
            </a:r>
            <a:r>
              <a:rPr lang="pl-PL" sz="2400" dirty="0" smtClean="0">
                <a:cs typeface="Arial" pitchFamily="34" charset="0"/>
              </a:rPr>
              <a:t>praktyka odpowiadającego </a:t>
            </a:r>
            <a:r>
              <a:rPr lang="pl-PL" sz="2400" dirty="0">
                <a:cs typeface="Arial" pitchFamily="34" charset="0"/>
              </a:rPr>
              <a:t>przed Inspekcją </a:t>
            </a:r>
            <a:r>
              <a:rPr lang="pl-PL" sz="2400" dirty="0" smtClean="0">
                <a:cs typeface="Arial" pitchFamily="34" charset="0"/>
              </a:rPr>
              <a:t>weterynaryjną za </a:t>
            </a:r>
            <a:r>
              <a:rPr lang="pl-PL" sz="2400" dirty="0">
                <a:cs typeface="Arial" pitchFamily="34" charset="0"/>
              </a:rPr>
              <a:t>przestrzeganie zasad </a:t>
            </a:r>
            <a:r>
              <a:rPr lang="pl-PL" sz="2400" dirty="0" err="1">
                <a:cs typeface="Arial" pitchFamily="34" charset="0"/>
              </a:rPr>
              <a:t>bioasekuracji</a:t>
            </a:r>
            <a:r>
              <a:rPr lang="pl-PL" sz="2400" dirty="0">
                <a:cs typeface="Arial" pitchFamily="34" charset="0"/>
              </a:rPr>
              <a:t>, dobrostanu zwierząt w </a:t>
            </a:r>
            <a:r>
              <a:rPr lang="pl-PL" sz="2400" dirty="0" smtClean="0">
                <a:cs typeface="Arial" pitchFamily="34" charset="0"/>
              </a:rPr>
              <a:t>chlewni, nadzór nad stanem zdrowotnym </a:t>
            </a:r>
            <a:r>
              <a:rPr lang="pl-PL" sz="2400" dirty="0">
                <a:cs typeface="Arial" pitchFamily="34" charset="0"/>
              </a:rPr>
              <a:t>oraz wystawianie świadectw </a:t>
            </a:r>
            <a:r>
              <a:rPr lang="pl-PL" sz="2400" dirty="0" smtClean="0">
                <a:cs typeface="Arial" pitchFamily="34" charset="0"/>
              </a:rPr>
              <a:t>zdrowia.</a:t>
            </a:r>
            <a:endParaRPr lang="pl-PL" sz="2400" dirty="0"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899592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03548" y="224644"/>
            <a:ext cx="8244916" cy="53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3500" b="1" dirty="0" smtClean="0"/>
              <a:t>Podsumowanie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2400" b="1" dirty="0" smtClean="0">
                <a:cs typeface="Arial" pitchFamily="34" charset="0"/>
              </a:rPr>
              <a:t>Tylko ścisła współpraca i odpowiedzialność oraz zdecydowanie 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2400" b="1" dirty="0" smtClean="0">
                <a:cs typeface="Arial" pitchFamily="34" charset="0"/>
              </a:rPr>
              <a:t>i odwaga w podejmowaniu decyzji i  wykonywaniu swoich obowiązków przez wszystkich zainteresowanych produkcją świń, w tym przede wszystkim: hodowców, producentów, lekarzy weterynarii, myśliwych, służby leśnej a także  administracji państwowej funkcjonującej na wszystkich szczeblach, w wielu resortach daje szansę </a:t>
            </a:r>
            <a:r>
              <a:rPr lang="pl-PL" sz="2400" b="1" smtClean="0">
                <a:cs typeface="Arial" pitchFamily="34" charset="0"/>
              </a:rPr>
              <a:t>ochrony krajowego stada </a:t>
            </a:r>
            <a:r>
              <a:rPr lang="pl-PL" sz="2400" b="1" dirty="0" smtClean="0">
                <a:cs typeface="Arial" pitchFamily="34" charset="0"/>
              </a:rPr>
              <a:t>świń przed ASF</a:t>
            </a:r>
            <a:endParaRPr lang="pl-PL" sz="3200" b="1" dirty="0"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336502"/>
              </p:ext>
            </p:extLst>
          </p:nvPr>
        </p:nvGraphicFramePr>
        <p:xfrm>
          <a:off x="6696236" y="4987440"/>
          <a:ext cx="2434580" cy="182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Microsoft ClipArt Gallery" r:id="rId5" imgW="4857143" imgH="3190476" progId="">
                  <p:embed/>
                </p:oleObj>
              </mc:Choice>
              <mc:Fallback>
                <p:oleObj name="Microsoft ClipArt Gallery" r:id="rId5" imgW="4857143" imgH="319047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236" y="4987440"/>
                        <a:ext cx="2434580" cy="1825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4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rostokąt 1"/>
          <p:cNvSpPr>
            <a:spLocks noChangeArrowheads="1"/>
          </p:cNvSpPr>
          <p:nvPr/>
        </p:nvSpPr>
        <p:spPr bwMode="auto">
          <a:xfrm>
            <a:off x="0" y="6350"/>
            <a:ext cx="9215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pl-PL" altLang="pl-PL" b="1" dirty="0" smtClean="0"/>
              <a:t>113 przypadków </a:t>
            </a:r>
            <a:r>
              <a:rPr kumimoji="0" lang="pl-PL" altLang="pl-PL" b="1" dirty="0"/>
              <a:t>–</a:t>
            </a:r>
            <a:r>
              <a:rPr kumimoji="0" lang="pl-PL" altLang="pl-PL" sz="2400" b="1" dirty="0"/>
              <a:t> (stan </a:t>
            </a:r>
            <a:r>
              <a:rPr kumimoji="0" lang="pl-PL" altLang="pl-PL" sz="2400" b="1"/>
              <a:t>na </a:t>
            </a:r>
            <a:r>
              <a:rPr kumimoji="0" lang="pl-PL" altLang="pl-PL" sz="2400" b="1" smtClean="0"/>
              <a:t>6.10.2016 r.)</a:t>
            </a:r>
            <a:endParaRPr kumimoji="0" lang="pl-PL" altLang="pl-PL" sz="2400" b="1" dirty="0"/>
          </a:p>
        </p:txBody>
      </p:sp>
      <p:sp>
        <p:nvSpPr>
          <p:cNvPr id="41987" name="Prostokąt 4"/>
          <p:cNvSpPr>
            <a:spLocks noChangeArrowheads="1"/>
          </p:cNvSpPr>
          <p:nvPr/>
        </p:nvSpPr>
        <p:spPr bwMode="auto">
          <a:xfrm>
            <a:off x="2878138" y="6172200"/>
            <a:ext cx="6227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pl-PL" sz="1800" b="1"/>
              <a:t> </a:t>
            </a:r>
          </a:p>
        </p:txBody>
      </p:sp>
      <p:graphicFrame>
        <p:nvGraphicFramePr>
          <p:cNvPr id="41988" name="Object 17"/>
          <p:cNvGraphicFramePr>
            <a:graphicFrameLocks noChangeAspect="1"/>
          </p:cNvGraphicFramePr>
          <p:nvPr/>
        </p:nvGraphicFramePr>
        <p:xfrm>
          <a:off x="92075" y="5902325"/>
          <a:ext cx="13033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CorelDRAW" r:id="rId4" imgW="3733800" imgH="2319528" progId="">
                  <p:embed/>
                </p:oleObj>
              </mc:Choice>
              <mc:Fallback>
                <p:oleObj name="CorelDRAW" r:id="rId4" imgW="3733800" imgH="2319528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5902325"/>
                        <a:ext cx="1303338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9" name="Picture 2" descr="C:\Users\Iwona\Desktop\Krynki 21 05 2014\DSC_02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/>
          <a:stretch>
            <a:fillRect/>
          </a:stretch>
        </p:blipFill>
        <p:spPr bwMode="auto">
          <a:xfrm>
            <a:off x="-6350" y="3325813"/>
            <a:ext cx="4632325" cy="353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pole tekstowe 1"/>
          <p:cNvSpPr txBox="1">
            <a:spLocks noChangeArrowheads="1"/>
          </p:cNvSpPr>
          <p:nvPr/>
        </p:nvSpPr>
        <p:spPr bwMode="auto">
          <a:xfrm>
            <a:off x="3635375" y="6148388"/>
            <a:ext cx="973138" cy="261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 b="1"/>
              <a:t>Świsłocz</a:t>
            </a:r>
            <a:endParaRPr kumimoji="0" lang="en-GB" altLang="pl-PL" sz="1100" b="1"/>
          </a:p>
        </p:txBody>
      </p:sp>
      <p:pic>
        <p:nvPicPr>
          <p:cNvPr id="41991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429000"/>
            <a:ext cx="4521200" cy="3492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2" descr="C:\Users\PUW\Desktop\ASF_PL_od 31.03.14\Z_9_przypadek_znalez_15.07\DSC000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836613"/>
            <a:ext cx="4625976" cy="34337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831850"/>
            <a:ext cx="4495800" cy="3338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9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4" descr="data:image/jpeg;base64,/9j/4AAQSkZJRgABAQAAAQABAAD/2wCEAAkGBhQSERUUEhQUFBQUFxUVFBQUFRQXFBQUFBQVFBQUFRQXHSYeFxkjGRQVHy8gIycpLCwsFh4xNTAqNSYrLCkBCQoKDgwOGg8PGiwkHyQsLCwtLC0pKSwtLCwsLCwsLCksKSwtLCwsLCwsLCwsLDQsLCwsLC0sLCwsLCksLSksLP/AABEIAL0BCwMBIgACEQEDEQH/xAAcAAAABwEBAAAAAAAAAAAAAAABAgMEBQYHAAj/xABGEAABAwIDBAYGCAMFCQEAAAABAAIDBBEFEiEGMUFRBxMiYXGBMlKRobHwFCNCYoLB0eFykvEVJDOiwhdDRFNjc7LS4xb/xAAcAQABBQEBAQAAAAAAAAAAAAADAQIEBQYABwj/xAA0EQABBAEDAwIFAgUEAwAAAAABAAIDEQQSITEFQVETYQYicYGRodEUM0KxwRUyUvCSwvH/2gAMAwEAAhEDEQA/AMWliLHFp0LSQRyINiFzZCrh0pYB9Hr3EDsTjrR3OJIkH8wJ/EFUOrV109754GTR8OF/v+qZINLi0o7ZksyUFN+rQ9WVfQz5EfIsfRBIBT5sbT9sew/okntsU1sV2ZSv9Q7ObSbo91J0EtnjxVhjwd0jrAG5VM6w81YqXbeVsYZYXGmcaOIG4E/mEUdQa7YbH3QZISdwrlh+yDGj6yyez0lOwa69w1uqLHto6/ajzfjdf2/snEe17OMB8pNfe1M+eQ2XE/TZCMZHZSseAQPcXDOxt7WIBH6gKepdnYWi4aD3qt0u3ELdDA6x3/WNPuLRdWOHJURNMUjnR3uQDZwNrZJAL+XNdM6TuSAk0VyE7idE02bbyt8dydx1TT6I+fJMqOlZmLOIsText4ngnxfCzR0kQPe9g9xKgyVfdPbacRSnhp5JxC0otNG1/oua4dxB+CeNgI5e0KI9w4RgEDYwgqYLsLQbX9E8nDVp8iAlcuUEncBcm4UXjuLtige8kXsco5utdvvshsBe4BqcaA3S9BXNmZfc9ji11uDhvHhqpCJ1xqqX0a1BkbPI695JM3dx/VXO9tETKi9KUxjskYbFlGO9JYjLliceQJ9yUDlHbVT5KSU8mO+CDG3U9rfdOdwVnfR+c1VO7mL+1xK0YDRZx0af4kp7m/mtGLuyVcdS/nkfRCYpbZfaJkUUgkJ0ddoAuTpY24DcPanNTtJHVRuiEjqeQ+iSbNd90vG4Hy81TKYjKb8SfI7kzqiQbHidCqo9NifKX8Ou/wDoT/WIbSJU0D2SuY8WI3jn3jgQRxSYp22s5oNtzvttHAX4juTxsRsL623dw7uSZYhXhrTci9tFbMLnUFGcANyqbtRV2dkG5V2ycV0xe9zjzQQRXWljj0tAK5gDGpENRS1LPbZJuRHNtEBSZCG6M4ItlGLSDsnp/WbQTTU7IJj1giN4nu1kYCLOjzfaYbDQ7sotpomDKVx4FTEVOOQ+dE7jh+bfNlVQ4kOO3TGKHP5SOlJUPFhLjv0T+DBxbUhSsUXh+QTpkfLed36o2uuEMklQ7sGbZMpNnSd1lbWxgCybHs3Hf7U3Xq5FrhY4VTk2bkH2fMI8WyUx1A960DDC0jmCpRlMAf2UKT0Qf5YtPD3+Vm0exc3d7U+pthj9t5HgPzV2EdihdS35pfWrgALrPlUebBqaJ1pDIfEgX9gXQYrDTuDqdhvuJc9+ovutex48FZ8ZwDrm6b+fFUauweSI9ppCmwlko3O/hMs91ZH4VHXMdJG57JRq6IuLml3NoPNVc4M9uXOWsa7UPNyN9j6I39yPh2JvgeHsNiPf3FXOpbHVxF7dGvH1gFuxJwktwvuPkldqhNf0n9Pb9vwushNcCwhrQCKuRw35YjkHvufgr9hta1zQMztObib+JKxCR0kEhbcgtNlaNn9p3XAcQo2ViOlF3aW9O61cgHeSRrccCDvBWT7ZQPp5RHYmLUsNzlPeBua7mBod/FaHh+IhzRr71HbX4P8ASacgDtt7TO8j7PgVX4L/AOHmp/B/7ac+nBF2Cp+rpG7ru7WmvhuVlGvz+iz04pUvDerkayMgZcrG5gLeic17EbtE/wAPpJHOBlle8DXVxtfw3J8+MXOdI5wFprZKFAK4yvDSCTbx0F/Peqp0hY+0UzorOD32A07Nr663TrHIW1ELoja+9l+Dhu/TzWW4hBJGcri6wJGUk6EbxbgUbp+I17g9x3B4Suf2Vh6On2fJ3gK/iex7lmuw9aGTWIHa0sXBvx3rSHZbdotb3F7UTqTam+qRp5TCR2V7m8DqPzTaok011B5peo6snV7Lj77UhUQB3om+7cWn80FlbWmG02qcXDWFt9baXVZpKSarmEUZu9wcWgmwJaxz8oPM5bDvIU9NQXIDw4tvrlBDrcbOsQPYrNstsnSCeKaGrcx8bmu6qdjQ42OrcwIBuLjTmjSZceJE5wBujRokX2ukJjHSO3WPw0hzua4EEXBB0NwbEHkU5LMngRofnit22y6MmVb+ugLY5Xene+ST72m53fx+NBx/otqKeF8kjoSxouS15vfcMoLRcndZPxOv4uSG27S4/wBJ8/5RZopA42NlnM29J2Ui/DncdE1kpCtCHApGyNO1psQipR7CESy4ttGBU7G75+f1TuIfPD9PimUJvz+fBPJo3RuLXgtc02LSLEHkeKqSRdd0JOoeXAfPgnQNj8/1KjYp9fn+qfZ/n5/MITgnBOQbn59w4JvWm2v53Skb/n9v2RawXYfh/X9EwcriuweuscqtsTrtB8isx+nFrrjgrrs9iwkbbiOH5oeVCa1BcCpeZhBuPBFD+N04OoTSUZfD4fuoLd9k9OWP1XT0TXjUA/PAprn04p3TOuL/ABTSC3cLlAYpskx4OUWPs9ygKaiqKSTRpcw6HkQtEuOaM5rXbwPBSGZj2jS4WE0sWb49hhlj61rHAjQgjhwKqrJC0rZsQc1rC3TXgsz2lwnq33buKn40/qCuPC4bbFTWy+0Z0aVfIKsPasPgnLDcGxV52Z2lzDK/ehZONrGtoXf7SpCqb1NQWbmS3c3kHb3N8Ce15uSkuMCEEO+bpbHYOsiuN4s5p7xuUBiFKaqIPb6bRlcOdtx8bJI2tkAL/oUEmimtbtG/PmG7x96fve2rZmbbrQO03d1gHG/B3eqlI8jsuvcaIaHEHRuDmnd82VkYAACzYhdosKx4BQRtkvxvYtcNW+SvDqRhFyB7FR3ytqGh7LNlA8ndxSw2hly2ubt0cDvv3qFkQvmOoHfumh2nlKbW07ARYAcFVJKfkpLFK0yb03phorGBpjjAKbZG4TLrJG7nvHg5yM3F5x/vZP5j+afyRiybPpQjW08hPbKO60row206mCrkqZj1cQiLWkgkud1nZYOLjlAt3dyLh/TAypmfDiEMf0aR31brXMPAZ7akfeFiDfhoMxNKm74LKjf8P4ss0szibfVUa00Bu2u9739vNyWT7Bo7fqp3bOnfTVckQdeO+eFzdWvhf2o3A7naG1xxBUH9MdxPuCB8rnBrXOJay4aCbhoJuQ3kL3NuZPNEcxXUETmRta82QKvz7/dNLWXsFz5iUXrECCyMbHCcAFqvRPsiZn/Spm/Vxn6sEenIOP8AC34+BXdLeG9XWNlA0mYCT9+Psu87ZFrNDRsijbHG0NYwBrWjgAq70i7NurKW0bc0sTg9g0BIPZe0E6btfwrxXB+IXS9XGRKaY75a7Bp4/WiSrGTGAh0jnlYtG5Oo5E8//D17f+Fl8g0/ApWLZCu40s38q9JOfiHiVn/k391Wem/wfwmzJPnel73b+5Rptm6qNpc+CRjRvc5oaB5n4JnFJcJ7JI5RqjcCPY3/AGTTY2KhcViym4SmB4p1b9+iVxRlwoBxsVNADm0VzRa16hrBIwEFLvGYW4hUHZTHcjsribFXxsoIBCp54TE5PCZSvtcWHn+5ugpa0ajTuvb/ANk4qIri43qHqQQdN/iPySsAeKSHZTEGIjUX119X9UU1p+zofnj+ihRVaaaHjrZEdVvPEAcd3vI3+af6AtN1KQDnOOpv87h3Jpj9GHs52HzqnFI+4vwG79UpVC4/f8gnAlrwkWYVMOU2RqSpLSCFI43S2cSodwVk418wRW/MKK0LB8VzsykotNL1Uzm8H7vH5+Kp2F15Y5WWqnEjA9u8a+xC9MXtwUBwpNcfw4Xzj+t1WpRYq4mo6yO3uVarqYgqVETp0nslY6ik6KtLDoVNPl60Zmmzxx5+KrJ0Tmmqi0pQbPunvjvcKVkaHj1TucORSkYsEh1ufVvpce8fqhEt0StlGISpde4802L0brbapGbQpzQkDVz3pF7kLipLZmjimqY4piWslJjzjex7wRG/vAfluDwv4pZHiJheeAL/AAjNaoZyAuUrtNs3NQzmGZtjva4ejI3g5p4j3g6FRCdFKyZgkjNtO4IRqrYrnBFQrrIiVesAUIKJdGuvlgOWiSVbiEcLC+Z7Y2De55AHhrvPcFn+P9MLBdlG3Of+bICG/hZvPnbwUF02UTm1EMt3FkjC0Ak5WvYdbDcLtc32LOA9epfDvw3iT47MuY677cAdqPnf7eyqcjIeHFrdlYMTx+apfmmlc88Mx0b/AAtFg0eAScUoUOyayVbUL0JkDWNDWAADsNlWm7sqTqxmaq7UN1UoyrTCsHFODaFJzOUjBOWm4WgbL4yHsDXHXVZwSn2HYgY3AjgVHeBKNB5RHN7ha0OXsUfiFNxHmi4TiQmjDuO4hPJDcfBVlFjt03kKsTxa70aKHj+ac4hDlO5R30iysW24bISl4ZLf0CLV1moF9FHCuyps+qu66RsO9rrRcXGYblVpm6qzVEunioKsj1UtrbbScw0UxabFTWFV9uyToVCvCNDJZR43hrtDkd7dQVngms6w3Hgkaxt9E0hnuN+qdxDMptVuopFKFnhsU33KYrKfzUZLGmyNsagjsdexR4JyE862+o38Rz/dRQKXimsuimB2K57O6eiS6CV2iTz31HmuzXUv3QdKNGRcZr242FzbjYG11f8AZjo7pqztQYh2xqYzBllbbiWmXW3MXHes7BR4qpzHBzHOa5pu1zSQ4HmCNQoOdjzzR1BKWO800j7gj+xCKygdxa9K7SbKRV1N1M+rgLtlAAc2SwBe0cjxbexHkRnz+gTlWe2D/wCqleijbuWs6yCpcHyRta+N1gHOZfK8OtoSCWa79TdXzE6YyxSRNeY3SMe0PbYuZmblzAHlcLx92b1Toc7sP1dIu+ARv3Fjj6K2DY5m6qXlzFaVsU0kccglaxxaJAMoflNswFzoeGqaKU2j2dlop3QzNsRq1w9F7OD2HiD7tQdQote1Y8rZImvY7UCBv599lWEUaViwrpIroJTJ17pMxu9kpL2O/D9nxbZarsv0tUtVZkv92lOlnn6tx+7LoB4Ot5rAboQVieofD2DnDduh3YtofkcH+/upTJ3sXoTpWwjr8Oe4augImb3tGj/LK4n8KwK6nNn9vKqlaY2v6yEgtdBLd0Za4WIbxZoT6JHgVXy5H+HsCfpsT8aUhzbtpHvyCO3F9+eU2dwkOoJXMua9Jhy661GpR6TkPRZHXSYehJTk2kg8IrSlHpEqtm+V1hGCsuyuL9W/KTo74q+NeCLhZFG6xVu2f2itZrzpzK6SP1RrHKC4aSrTVQ5gqviNOWlWxrg4XBv4JlWUoeEKGTQd0NwVNkqV0U6WxPDyx25R17K3bThYTaT2WovomVRqil65PApLVJnI1IcU6lam0gVZlsr5gpTDadU0ykKaax7lCxPT6ORSsWYSsQpGKTkcDdMKmFG64lFM3NTAEIAhMpGJMOTyRt9yayMUHIiLfnapDXWlYpUoSmYKXjkT8fJDtiuc3ulLriUCC6nWmKe2Ixz6JXQzE2aHZZP+2/sP9gN/IKS2624kqK8ywSOYyC7IHMJacoPaeCPWOvhlHBU9Aq+Tp2PJlDLcLcGlvtRP/wBH0JTw8hulXqTb9ldAKfE2XI/wquJo6yN26749A9p0uG2uBuuARSamHI8tDmvAOjmklrhwIuAbHvAPMBJoLp2LhRYhIh2ad9PYHyB2+g29krnF3KQQo2RdkUMROCdaAIV2VdZEAcEiFCioQEQWkRgUIKLZcigpFzkk5LFEZAXvaxu9xDR4uNh7yoGa4MYXnsns8KbxzZd9PTUs5uW1MeY/dfckN82FpH4uSgmy2K9GbUbLtqMPdTNAuxjep7nxNsy3jbL+IrzfKwg8jy5LJ9D60/MgcSfmad/oeP2+ykzwhjvqp7CtpJItL3byKttBjLJxpo7ksybInUFWWm4NitPHkRTjfYqG6LwtFq4w4WKrFfRZSUvhu0mYZZN/B36p1VuDhwU2K2H2UchV97ETMnE0djZNZFOCUbpN5SD2pa6I5ClAcKRm7JoRYpzBIkZWokb1Qxyfw01HgoxGoKRDkUojHoxWka7ULUeqQojkoAgc1dd7Lk2kYkw6ydFqmcE2Bq6xueBjXMvYuMsYDf4m5sw9io+olmK31nuDR5JpHZbtgoWGVStZhJMDamMfVl3VyAf7qUC9j91wOZp/ib9m5uWFdCD7g1FS1vNsLS4+Gd+UD2FaLgWwlJTwSwta97JwGy9Y/Nny3sbAANIJJBABBtyWcm+NMSIAMJc4EXQ2I77mt+49/a1IGG88jZedUBC0fEOhSqEzhC6J0V+w978rsvAPaG7xu00O/uVKxvCzTTyQPcxzozlcWEluawJAJAOl7HTeCtfh9WxM06ceQONXQ5A9/CiPjczkKNXZUZDdWJKGnYpUYUN02D396O0y8yhaT5Q6PlOf7NuhbgqSbFKftFKCll9Y+1JXuEl+6U/sE8ED9nX8LJWOgk9Y+1OocJcfScT5lDLq/qH4SayFFnApBwXf2BJ6qvmzz6RgDamBzv8AqRyPDvNhNj5WV+wrZ/DZ/wDCGc+qZJA8eLSQVR53Wxh/zI3EeQAR+b2+6kRsdJwQsFOz0vqlTeweycsuI0+Zhyxu61x4ARdoe1waPNbuzY+kG6BvmXn4uTuiwaGEkxRMYSLEtGpHK/kFmOo/FUORjPhYwguBAO21/cqXHjva4EkIjaYrHtuuieodWPkpWZ45u3Zv2Hn0we4nUePctvSUj1iOm5z+mSmWOjYog8FT5W+qKK8yz9GWIB1vosnj2bfzE2UjQ9D1e/0mRx/xytPujzFegXi6yXpH6TLZqWifzbLO0+RZER73eQ5q9wusdR6hP6eNG0XyaJAHk2UJ0McbbcSs6x3B20svVCZkz26SGMOyNd6gcfSI46WHtspRV24OUSjMcvUsNromBkjtR87Df6BVkgDt1N1LQ4aJl9GuugmunJ3XVkNlH4TR1NZNnJ09+ibFqUhPakXhNnJ24JB7dVQdTiIbrHZSWFPsRw6SmldFKLOb7CDqHNPEEIjVre22yYq4MzB/eIQSzm9u90ffzHf4lZCwqJ8N9YHUIad/vbyP8/Qp+RD6Z9koQgXIFqrpRUKVpaySJwfE98bxucxxa4eYSbQhcEyRrZAWuFgrgaOyuGF9L9XFYTBlQ3m4ZJP52ae1pWjbHdI8Fc4xsbJHKGl5Y8C2UEAlrxodXDfY9ywR7Fb+iDTEfGGUe9jvyXmnxL8OYsUD8mJmkgXtsPxwrPGyXlwaSvQUU1wvNu1+AzUtVIyftOcS8ScJWuJPWDxN7jgbhbvPirIGOklcGMYLucdwA+dyzXGekOjxNr4KmN0IDiaap9IxncDKwC4a62obfS2lwCqP4NzMjHncWxlzCAHEcjwR3PuBuR9EXNjbQ33WbErrpavo3RPLHWuNxaQ5rgdQ5jho5pGoITe69oa8OGocKopNvprvWPtQ/T3+sfamgKG6wQ6hN/yP5Ur02+E9GIv9Y+1CMTf6zvaUxBQ3Rm9Tm/5JPTb4T9mMSDc4+1OYdopR9pQ90IKKzqUwO5v7BNMTfCsjdqZOTT4hOIds5WkHK244jMD8VWY3pW6vIpmTMughGMBajgHTdLEQ2eMys49r6wDucd/gfaFtMVUHNBsRcA2O8XF7HvXl3Y/DvpFdTxEXDpW5v4GnO/8AytK9M5l5j8X/AMPjZDGwNDSQS6vrtt9irHEaS02U5fMEkSm1XWMiY58j2sY3VznEBoHeSlWPBAIIIIBBBuCDqCCN4WIe5ztyFOAA2WZdMe1VRBkpox1cczC50oPaeAcroh6o3X4kOG4XvjeZb70tYB9JoHOaLyU/1reeUaSN/l18WhefSvU/hXLiGFpjaA4H5vfwfwq3Jade6OZAu60c03KAlXjuoyA8BA0BPo5rKWo5gWnd7Qq2HJSOWymQdXDvlcEN8Nqemhum/V2TSOY8CnVDVtbI0ys61gPaZmLC4dzxqD36+BV6JQW6hug6Dwk5LJGOK72jm4D3hbHsxsng1ezNC2QPA7cTpniRveRfVv3hp4HRTv8Asmw4EERPuDcfXSbxrzWI6j8W4TdUEkcgdxRaB/7KbHivO4ITqshLXe1Znt3sRJ1n0imie8SXMrI2lxa/eXhrdcrhcnkfFa/Ww3ukKR2VwXl3TerS9NyBPHv5HYjwVcyQiVlFefKfZyqcbNpqhx5NhkP+lRz22JB0I0I8F6nxWvEMEsp3Rxvk/kaXfkvK0hO/ivX/AIf69L1Zsj3RhoZXBu7u/wCypJoRGRujAobJKORKErUskDxbVGIpcrR0Y1AZikF9z+sj83xuDf8ANZVZCyQtIIJBGoINiDzBUTPxhl48kB/qaR9LHKex2lwd4Vl6TNszVzGKI/3eM2bbdK4aGQ8x6o5a8VSo5LFOZGJo9qx5wP8ASw1sPA/X3KkmT1DblICoLgBfdu7r6myC6ZRS2TkSBaXC6iyZm5ooDmUmK5AEKwoUlcEYIoQozTS5Ddcguuun6kiUYUu1ybApRjlbYeRpNIbgtK6FMMz1r5iNIYjb+OU5R/lEi13HMfhpIjLO/K0aAb3Pd6rG8T8lZhsTtFBheGdbJ2p6l7nxxN9NzGfVsLvVZdrzc89Lqh7R7TTV0xlndfgxg9CNvqsHDx3nispN0qXrfU5JXfLE06b86diG/e9+FLbKIYwBypTbPbybEH6/VwtN44gdBwDnn7T/AHDh3vdh+kqWhtHJeWmv6F+3HfeYif8AxOh7t6pV111u3dIw3Yv8IWDR49/N837qF6jw7Ve69QYXjMFZD1kD2yMOhHFpO9r2nVp7ivO+2uzv0Kskh+xfNEecb9W+zVvi0prhGNzUsgkgkdG8cRuI9VzTo4dxUztdtmMQjiMsQZURXaXsPYkjdrYtOrSHC41I7TtyzGB0KfpeZcZ1xO2PkeCR38WPPAUmSYSM32IVSLEQsS9kFlpZMRrlGDk2IQXTh0aQc1VE+M6HdEBtKRSp0111HgpeKRT+ndQLTocmPZ3UjRVz4ZGyRPcx7TdrmmxB7its2E6UY6oCGpLY6jcHaNjm8ODH/d3HhyGFgrlK6v0fG6rHUgpw4cOR+49kkUrozsvVNVHooWaTKU/wKfrKSnfvzQwuPiY2k+9M8Ti5b+C8GezS8sPYkLQRu2tR/SDVv/smfICSQxj7fZZnbnce62n4lgBXpDCZ2vD43AOa4EFp1DmkZXA9xBWF7a7NGhq3xamM9uFx+1G4nLrzGrT3tXpnwLnxtZJhnZ16h7igCPt/lVefGQ7X2VdcbFKByTeFzHL0BsmiQt7FV5FhKoEF0F1J1hJSEpGaNK3XFRsiJszC1ycDSYELg9LzRpvZYfJhfjPLVJBsLly5cooSrly5cnrly5AVyHq3SowKO0pO6EFSYpaKaQnIkJ3m+4a8hoAjgpu1yVaVocSYEABCcEouQXXXVpqTEK5AuXaly5CgXLkiFJyMR7oCUKZrXtIKcE0cFzXJSRqSKyEzTE/ZHG6dRSJYFMWPTtj7rSdNzfVZoJ3CC9tL0lsHUZsMpXX3QtafwXZ/pWMdJG2rqyq+qeRBC4iEtJGZw0M1xxPDkLcyp1m1vU7PMiYfrJZJqccxHm6yQ/yyNb+NZpIFi+m9FHr5GTIOHuDfybP+Pypkk3ytaPCuexnSe+CVoqiZI9xkAvI0HifXHv8AFaZtVhUOMUOemeySSO7oXNI1Nu1E7i3MANDaxDe9ednBSuAbQTUkgkgkLHbjbc4eq9p0cO4qOOmH+JE2M7RI02PB9j9UvrfLpfuEjK0gkEWIuCDoQRwI4FJtKldpMZbVS9f1YjkeLzBvoOk4yMB1bm3kG+tzfXSJJW9Eznta94o9x4+6hVXCPmQZ0mXIuZNfmaSu0pfOuzpuXrs6Z/qPZLoS5KSdEiGRB1ihz5sMuzxwnBpCTQoEKoURcuXLkq5AUCFAUJyVchBRUKaHUlRwUsxybgpRhVnizkFMcE5BXXRGlCtI2SxaDSNdcCirkvqbrkZAXIr3JEuUbIzPT2HKUNtKF6AORLowVcJ3PKfSMUk4JZEeEuTHrbaQFIJeGRIuXNKqYJjDKCEQiwn7pyWhpJygkgcAXWzEeOVvsCKUm06ISVqhMA2+xQKSMrURhS8gTZZ3Lb6UupvdGbuE5a5CSkWlKE6KwjnLmbphCK5yJmQEoLqrkmJKIAhJXAoq5RjIbSoxKKhQJriuX//Z"/>
          <p:cNvSpPr>
            <a:spLocks noChangeAspect="1" noChangeArrowheads="1"/>
          </p:cNvSpPr>
          <p:nvPr/>
        </p:nvSpPr>
        <p:spPr bwMode="auto">
          <a:xfrm>
            <a:off x="155222" y="252589"/>
            <a:ext cx="304800" cy="27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89">
              <a:latin typeface="Arial Narrow" panose="020B0606020202030204" pitchFamily="34" charset="0"/>
            </a:endParaRPr>
          </a:p>
        </p:txBody>
      </p:sp>
      <p:sp>
        <p:nvSpPr>
          <p:cNvPr id="60419" name="AutoShape 2" descr="data:image/jpeg;base64,/9j/4AAQSkZJRgABAQAAAQABAAD/2wCEAAkGBwgHBhEIBxIWEwkXFxYbFxQYFiEcHBYdHyUiHyAgHR8pKCgsJCQnIh8fLTYiKSkrOjMuICI0PDgtQzQtLisBCgoKDg0OGxAQGjckICU2MTc0Ly84LCwtMCs3NzAsMjQuLSwsLC0sMTE3Ly80LCw0LCwsNCwwLzQ0LCwsLCwtLP/AABEIAJ8BPgMBEQACEQEDEQH/xAAbAAEAAwEBAQEAAAAAAAAAAAAABQYHBAMCAf/EADsQAAIBAwEGAwYEBAUFAAAAAAABAgMEEQUGEhMhMVEHIkEUMjVhc7IjcYGxFUJikRYkM1KCNJKh0dL/xAAbAQEAAgMBAQAAAAAAAAAAAAAAAwQCBQYHAf/EADgRAQABAgMEBwcEAgEFAAAAAAABAhEDBCEFEhMxFkFTYXGh0SIzUYGRscEGFDLwQmJSIyRykuH/2gAMAwEAAhEDEQA/ANd1K9ubbU7SjRjm3qSqKpLD8ijByTz0XNJczGZmJhYwsKmrDrqmdYtbv1sqekbRyrbe1lOEY2tT8KNXe8r4Tm008YblvdM9upXpxb4kw3GYyG7s+mYn2o1t1+1bnHydm0GuXVPZS4dxTXtU6tahCnhxcouTpqUVzbeGny6mWJiTFE3Q5PJUVZuiKavZiIqmeqJte0z1fB6aHr9zc7N2tW3guPxqVGpDnJwjvbjbXJxeFnn0PuHiTNMMc1kqKMziU1VaWmqJ6pm14jv+Cs+L3xq3+k/uIM3zht/037qvxj7KGVHSAAAAAAAAAAAAAAAAAAAAAAAAAAAAAAAAAAAAAAAA3HbbVpaToc5UN13c3GFOEv595pSSXLLUW2bTGr3ae953s3Kxj48RVfdjWZjqhULzQIWWyFCNpvy1a24VeVFtZi5uO9vLrurcfr6Mgqw7UezzjWzdYWenEztc1zbDxL073dHK3frF3v7bHaraK2uLlx9gtqUK06tPpCpiM3GTeeWYdPk+Z9meJXEzyjrYcL9jlq6af51zNMRPXTrGkfN1aNUhs/tpUtE0tPu/xIVJ/wA83h7sHyTWaj5Y7H2idzEt1T90GZic3kacT/PD0mI6o+M/T4ojxe+NW/0n9xHm+cNh+m/dV+MfZQyo6QAAAAAAAAAAAAAAAAAAAAAAAAAAAAAAAAAAAAAAAG17faVPUtF4trHevaUozp88YxJb3ZPyp9TaY1N6Xn2yszGDj2rn2aomJ8J/+q/f67RrbMQ1GynnWrqNKhLyvEpRaU4pPkscSXP5kVVfsXjnLZYOSqpzc4WJH/Tw71eEdU/O0PHT7FbNazT0y9jw9Nu6Eac1necquN1pNZcec+vJGMU7lW7PKY80mNjTncCcajWvDqv8LU8725TydlnRp6/trHh+fSrJKMH7rhUW7yfRy5wfdcjKI3sTuj7q9dc5XIzfTExefXenX6c0V4vfGrf6T+4jzfOF/wDTfuq/GPsoZUdIAAAAAAAAAAAAAAAAAAAAAAAAAAAAAAAAAAAAAAADdNpo0KE6Gq39RQsqDm6mU3vKpF00sL5yRtq9Panqec5Pfr3sGim9VVrfKb9fgpdlpPsO0tT+Ibi0K23q8Yc2oRqZ3GljOU4LK9MIqxRavXlGre4ma4mVp4d+LX7Mz8bc4597r1m1t6+kVIWVWM9UpSneU54knCnKXE5ZWM4S5fL0Mq6YmnTWY1Q5XFqoxomumYw6o3Jj41RG71S99n9NpwtbfT6tSMdanUp3dRpN8SCm5LLwlnDxg+4dMREUzOvPzYZ3MTVXXixTfCiJojum1vHvRPi98at/pP7iPN84Xv037qvxj7KGVHSAAAAAAAAAAAAAAAAAAAAAAAAAAAAAAAAAAAAAAAA2TxD4Ss7eV/n+GKr+Njr7r3f03ups8e1ovycFsjf4lXD/AJ29n8+XJDXSorYy2V6o7y9m9pSS4vs+8+Hvcs8uWf8AngjqtuRfu+i7g7372vh/7bv/AB37a2/HyRGyCsFqcNxSTzcOtxsbns26sZ5Y7fL3/TBFhbu9p38/gvbTjF4U3t/ju7vPiX1/vglZKH+OYcD/AK/jUnTcf9P2Xh8/Ttn9d0k04vf+LKdN/wBhO9/C03vz4l9Px8ruLxe+NW/0n9xhm+cLX6b91X4x9lDKjpAAAAAAAAAAAAAAAAAAAAAAAAAAAAAAAAAAAAAAAAbptJKlVq0NNvKaqWFaU+LnPlUIuony/qijbV66TGjzjKb1MVYtFVqqbW+c2+yh6dtFQv8Aa+rRvpRlpNdcL3X5oLe4S7rLl1KlOLFWJMTynR0WPs6vCyNNVETGJT7XVpM2v9LJHaPULew0GrVpU40tRqOpbRWJPeo05bnry93DyZ4lW7Re2vL5K+Ry9eNmaaZqmqiLVTy0qmL/AHe2zGrUrrTrbUVCNTV4zpW1RqMvJSlNpfL3eeefzPuFXeIq6+XyRZ/Kzh4teFeYw5iao5a1RHrojPF741b/AEn9xHm+cL36b91X4x9lDKjpAAAAAAAAAAAAAAAAAAAAAAAAAAAAAAAAAAAAAAAAbP4i6xLStAlGhJwuqjUYNLPRpyz/AMcmzx692nvcDsbKfuMzF4vTGs/jzZLp9jcVLSrf2rw6DpPGMvzSwmvyazzNfTTVMTVHU7XHx8OmunBr/wA7/b8pzWLy62tu4qnUbpUbZzk5RwlOMc1Oi6ya5enIlqmcWdOprstg0bOonep1qqtGvVM6fS778ONZ/huuq2qyat62I7qWczbShnt1f9xlq7VW6pNu5TjYG/TF5p1v/rrMpDxe+NW/0n9xnm+cKv6b91X4x9lDKjpAAAAAAAAAAAAAAAAAAAAAAAAAAAAAAAAAAAAAAAAbR4gW1vqGlx0+W6r2o26MpRzuuHnnz9MwjJfqbTGpiqLS8/2TjV4ONxY/jHOO6dI85hRPDi0u726uJWk8UlSkpwzjf34yUP7PuVMtEzM2dHt3Gw8OiiKqbzfSfhETF/q/dlrC+q7I6lUtZ8NLcTeWsqmpSnHl3jJL9RhU1Th1WNoY+FGdwIqpv3eM2jzh8+HdvarVFqN7uuhGdOnGLW8+JUa4bXbDXX0yfMvTF96f7Mvu3MTEnC4OHzmJmer2YjVIeL3xq3+k/uM83zhX/Tfuq/GPsoZUdIAAAAAAAAAAAAAAAAAAAAAAAAAAAAAAAAAAAAAAADZ9ttbnodzZ3GE6DqTjUjy5pxx1abWG88uuMGzxq9y0uA2bkv3UYlMc4i8eN1b2n1ihoWkyttIq5r3FR11Uh5HTpyalFfNNZXVfkQ4te5TannLabPylWZxt/Gp9miLWnW8xpP0cltUnsPtBRt61V1LCrCLqR3/KpS8s5NY57uH6ZaMYng1d0rNdEbUy1VVNNqqZ001tGsR80xW1Shot5aaLp8ozq1bmNSc1FLdhUqKcY4afWM8JpprHoSb0UTFEf3Vr6MrVmaMTMYkWimm0R8ZiLX+Uxr4ovxe+NW/0n9xHm+cL36b91X4x9lDKjpAAAAAAAAAAAAAAAAAAAAAAAAAAAAAAAAAAAAAAAAbjthb22pWcdHr7yrV21TlFJ4lBcTq+mVHH6m0xaaao3Z63nez8TEwMTj0cqefhOn5UHQbHU6dx7bfpO8p/5W3jJRlBzjGflnj0jj3vXPVlaimrnPPlDos3j4E0cLC/jPt1WvE2m2sX+Pwe9N0dd0yrZW8WqNSpPcbUd93L3qzhn0ppLGfXP54RauJiP7PNHMV5XFpxapi8RF+dtzSmJ8XVsdbV6N6tc1/ec9+FtT5Qact7h80um7KKWf15n3BjXfq8IR7TxKKqP22W5WmuefK291/GJvZz+L3xq3+k/uPmb5wm/Tfuq/GPsoZUdIAAAAAAAAAAAAAAAAAAAAAAAAAAAAAAAAAAAAAAADbNudRttJ01X81GV7FtUU208y8smseqhJs2mNXFFN3n2y8tXmMbhRNqZ/l16c482e6PcV7GurPVK6iq9KNenXlOUuDOUZYnjlmby0/05sq03p0qnnr4OjzVFGLRxcGj+EzTNMWjeiLaeEO+9qWug6fVrUlw6+Zxp0G5KW8nKn7RF93Bv8/7GVVqImeX9tdDhUYubxaaZ1jS9WlrTarcnwl67IXD0/WlomuyjUhN0q1OTnJqNR4lBJf7pOWX816jBndq3KvFhtKiMXB/c5eLWvTMWj+PKflFvo+fF741b/Sf3HzN84Z/pv3VfjH2UMqOkAAAAAAAAAAAAAAAAAAAAAAAAAAAAAAAAAAAAAAABte1+mW2qXtlSvJxjQjUnJxbxKe7ByxHk08Yy08csm0xaYqmLvPchma8CnEmiNZi3heY/sd6uapbUdtNKq/wzhyv6FWUaUYYinSckouWf6U8c1+RDXTGNTO7zhtcriVbOxqeLeKK41vrr12/Li0anc7W6rDWNZSWn20VGct6PvU8T8yxzTzlrHyMKInFq3quULGaqoyGDOBga14nLnynTTvjqSkXYbRyttUhUpQvKF3GOF5YyhxMQT5NuThBbvNLm+hJFsS1XXE/lS/62T4mBNMzTXRf57uvyiZm6M8XvjVv9J/cR5vnC9+m/dV+MfZQyo6QAAAAAAAAAAAAAAAAAAAAAAAAAAAAAAAAAAAAAAAGy+I2oUdO0ZVo4WoZxRk45xnCqY9F+G5dTZ49UU0363BbGy1WPj7v+P8Al4dXnZRNgK95a1rmrbSULRUpcRtpYe7Lh4z/AFdirl5mLzHJ0W2qMKuMOKovVfS3w0u/Nlri+/wxqNvYyXEahJxbXOOJKq0n67qXT5HzCmdyqI/vxNo0YX7vAqxI011j439nzk8PdQoW+tRs77HstSUHFOOfxU1w305YbfPoMtXaq09f3fdt5aqvB4mH/Km9/wDxtqk/F741b/Sf3Geb5wq/pv3WJ4x9lDKjpAAAAAAAAAAAAAAAAAAAAAAAAAAAAAAAAAAAAAAAAbbt7pcNW0KVCG57YsSpObxjDTnj57ifobTGoiqm3W8+2Vmv2+Yiub7vXby82OWNe4nSlp9u0oV5UotNdWpZjz9ObNdTM60x1u6xqKImMauNaLz5arDtPp9bZq6pVrN04wqUHSluPezJJRq55cm2+v7E2LTw5vDV7Px6c7RVTiXmaat7X4azS9fDPS6d3rDvrncdClupKT58RtODj8+T9RlqImq/VDDb+ZmjBjDpver4f8eU3SXivThLVqDkufDf3MsY1MVTF3nea2znMhMU5evdidZ0idfmpHBp9iHh0qv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jZ9rJ2djGjrWoyao28pPdUU3PiRdPGMr/dn9C1iWp9qep0+RpxcWasDDjWuPpb2vwptrpVppW1Vxq1y4PT6UFXUFBPy1d7cUV0zFx/8ARXpoppxJq6obvEzWLmMnRl6Ynfqndvf4W5+N3vq8NM1LQ7jT7OadzGM7xTlFeWM3xHBNN8/R/wDk+1btVM0xOvNhl6sxgZijGrp9nSjSeuI3b/l1aBZWFChabP1JpahmlducYLE0pOcYyec5xy/I+4dMREUdfNDnMbFrrxM1FPsa0Wvy0tMx/ebj8VPitD6b/dmeLzh55tr3lPgpBg0oAAAAAAAAAAAAAAAAAAAAAAAAAAAAAAAAAAAAAAANX8QnCjY0Ly7jv6fTqp1afdNOMXn5Sa/vgkx+UTPJ6lsmmasSrDom1cxpPnP1hD3U40Njbe0u8zlQ9mq3FHDzwXJ7sW8c9zC/7OfUjq/hET8/BcwYmrOV1Uab29FNX+3XPz/PcidknQt9UhNUZUHTdevUm8y/y8ordWMdP/n+pkeFa+kW5z8l/aW9XhTG/vX3aYjl7cTr/e/uSslx9uIQpRbu51aVeFfDSVvuYccY9ecc95fIz54tuvn8rKdM7uQmZn2YiaZp/wB73ifz8u94eKnxWh9N/uyTF5w84217ynwUgwaUAAAAAAAAAAAAAAAAAAAAAAAAAAAAAAAAAAAAAAAG1a/Kq7m3oTpqpp8nU46cN5KMYOUc56edInr6o6npGWiIpqqiq1UWt1a3t9rqDpmsTqbRLVL2W/o1zUnRjBxTbjH/AE4yjjkk5r175KlNft708pdFj5SIyvBoptiYcRVM+POYm/ck9o7uvR0v2JU1R1S4rToUmqajmipqCTePdcZIzxJndtymZt8lXI4VFWNxL72HRTvTrf2rX+8PTZnULmtYU4U4Kpq9CvToVqnDTapOck0pY91RXUywqp3e+Jt8mOfwKKcWZmbYddM1Uxf/ACtHV4uPxU+K0Ppv92ZYvOHne2veU+CkGDSgAAAAAAAAAAAAAAAAAAAAAAAAAAAAAAAAAAAAAAA1fxG1Kdpo8bKg5RuK84QjOLxu+aLefXDWVy7kmPXam3xep7Hy8YmNNdUXpoiZmPjp6o3UtIoy2floFtGENQtaNGrxlHCz1k4tc1J8N8/yMKqfZ3I5wsYGaqjMxma9acSZi3d390XRmz18tb1CWuXealpZ28W6dR7zc1Ftzh1SeYZy8PoR0Vb07/VEf37LmdwP2uFGWp0qxKuccrXtaevrd87iOibbW97TWLK+jFKlDlib3FvTXJPnN81l9TOZ3MWJ6qvurU4f7nIV4c/ywpvefhrpH0cvip8VofTf7szxecPO9te8p8FIMGlAAAAAAAAAAAAAAAAAAAAAAAAAAAAAAAAAAAAAAABtO1+mx1bQqlnv7lRpSjLGX5Gp8unXdwTYtO9TZ6TkMxOBjxiWvEfnRQ7jWqup7G2mlxpuNxVnCjKe9mUVTcMyaxl5y+TfcrTXNWHFMdbocPKU4Odxca8TTTE1RHVN72iPBJX9stmdp7K5g+LQqQhbySW7FNbsN6XVfzN4f9zKqOHXE/HRVwa/3uUxaJi00zNUec2jrdGzWNZ2xutZqeSlS/BhB81Lnu70Xyx7nRL1MsON6ua/kjz3/bZKjLxrNXtTPKeV7T9Uf4qfFaH03+7MsXnDz3bXvKfBSDBpQAAAAAAAAAAAAAAAAAAAAAAAAAAAAAAAAAAAAAAAblqGm+16na3m9jgSqSxjO9vQcOvpjOSxMXmJeiYWNuYddFv5Wj6TdWdI2foW/iFc3kZycoxVTHLm6rmmvyWORDThxGJMtpmM7XXs6jDmOczH/rb1dOu7PU47IXdrVqNrfrXCaWOeXUUX15emf2Mq8P2JiUeUz8xncPEiPhT5br10jZ2nHZmztKM3uwqUq+Ws583EcfTHN4yKMO1MRHiwzGfqnNYmJVGsxNPlu3VzxU+K0Ppv92fMXnDiNte8p8FIMGlAAAAAAAAAAAAAAAAAAAAAAAAAAAAAAAAAAAAAAAB//9k="/>
          <p:cNvSpPr>
            <a:spLocks noChangeAspect="1" noChangeArrowheads="1"/>
          </p:cNvSpPr>
          <p:nvPr/>
        </p:nvSpPr>
        <p:spPr bwMode="auto">
          <a:xfrm>
            <a:off x="307622" y="388056"/>
            <a:ext cx="304800" cy="27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89">
              <a:latin typeface="Arial Narrow" panose="020B0606020202030204" pitchFamily="34" charset="0"/>
            </a:endParaRPr>
          </a:p>
        </p:txBody>
      </p:sp>
      <p:pic>
        <p:nvPicPr>
          <p:cNvPr id="60420" name="Picture 2" descr="http://i3.fmix.pl/fmi1703/436b68ed000373a54bfa91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289"/>
            <a:ext cx="7354711" cy="4927600"/>
          </a:xfrm>
          <a:prstGeom prst="rect">
            <a:avLst/>
          </a:prstGeom>
          <a:noFill/>
          <a:ln w="444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0" y="147695"/>
            <a:ext cx="9144000" cy="102258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48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Przypadek 1.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778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Grzybowszczyzna</a:t>
            </a:r>
            <a:r>
              <a:rPr lang="pl-PL" altLang="pl-PL" sz="1778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gm. Szudziałowo, 800 m. od granicy, </a:t>
            </a:r>
            <a:r>
              <a:rPr lang="pl-PL" altLang="pl-PL" sz="1778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14.02.2014</a:t>
            </a:r>
            <a:r>
              <a:rPr lang="pl-PL" altLang="pl-PL" sz="1778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r. dzik - 50 kg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778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(PCR +, ELISA -)</a:t>
            </a:r>
          </a:p>
        </p:txBody>
      </p:sp>
      <p:grpSp>
        <p:nvGrpSpPr>
          <p:cNvPr id="60423" name="Grupa 7"/>
          <p:cNvGrpSpPr>
            <a:grpSpLocks/>
          </p:cNvGrpSpPr>
          <p:nvPr/>
        </p:nvGrpSpPr>
        <p:grpSpPr bwMode="auto">
          <a:xfrm>
            <a:off x="7351889" y="3890434"/>
            <a:ext cx="1792111" cy="2586566"/>
            <a:chOff x="5508104" y="1052736"/>
            <a:chExt cx="2958971" cy="4968552"/>
          </a:xfrm>
        </p:grpSpPr>
        <p:pic>
          <p:nvPicPr>
            <p:cNvPr id="60424" name="Obraz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052736"/>
              <a:ext cx="2958971" cy="496855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Gwiazda 5-ramienna 16"/>
            <p:cNvSpPr/>
            <p:nvPr/>
          </p:nvSpPr>
          <p:spPr>
            <a:xfrm>
              <a:off x="7667921" y="3391994"/>
              <a:ext cx="288907" cy="290036"/>
            </a:xfrm>
            <a:prstGeom prst="star5">
              <a:avLst/>
            </a:prstGeom>
            <a:solidFill>
              <a:schemeClr val="accent2"/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</p:grpSp>
    </p:spTree>
    <p:extLst>
      <p:ext uri="{BB962C8B-B14F-4D97-AF65-F5344CB8AC3E}">
        <p14:creationId xmlns:p14="http://schemas.microsoft.com/office/powerpoint/2010/main" val="19108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 descr="data:image/jpeg;base64,/9j/4AAQSkZJRgABAQAAAQABAAD/2wCEAAkGBhQSERUUEhQUFBQUFxUVFBQUFRQXFBQUFBQVFBQUFRQXHSYeFxkjGRQVHy8gIycpLCwsFh4xNTAqNSYrLCkBCQoKDgwOGg8PGiwkHyQsLCwtLC0pKSwtLCwsLCwsLCksKSwtLCwsLCwsLCwsLDQsLCwsLC0sLCwsLCksLSksLP/AABEIAL0BCwMBIgACEQEDEQH/xAAcAAAABwEBAAAAAAAAAAAAAAABAgMEBQYHAAj/xABGEAABAwIDBAYGCAMFCQEAAAABAAIDBBEFEiEGMUFRBxMiYXGBMlKRobHwFCNCYoLB0eFykvEVJDOiwhdDRFNjc7LS4xb/xAAcAQABBQEBAQAAAAAAAAAAAAADAQIEBQYABwj/xAA0EQABBAEDAwIFAgUEAwAAAAABAAIDEQQSITEFQVETYQYicYGRodEUM0KxwRUyUvCSwvH/2gAMAwEAAhEDEQA/AMWliLHFp0LSQRyINiFzZCrh0pYB9Hr3EDsTjrR3OJIkH8wJ/EFUOrV109754GTR8OF/v+qZINLi0o7ZksyUFN+rQ9WVfQz5EfIsfRBIBT5sbT9sew/okntsU1sV2ZSv9Q7ObSbo91J0EtnjxVhjwd0jrAG5VM6w81YqXbeVsYZYXGmcaOIG4E/mEUdQa7YbH3QZISdwrlh+yDGj6yyez0lOwa69w1uqLHto6/ajzfjdf2/snEe17OMB8pNfe1M+eQ2XE/TZCMZHZSseAQPcXDOxt7WIBH6gKepdnYWi4aD3qt0u3ELdDA6x3/WNPuLRdWOHJURNMUjnR3uQDZwNrZJAL+XNdM6TuSAk0VyE7idE02bbyt8dydx1TT6I+fJMqOlZmLOIsText4ngnxfCzR0kQPe9g9xKgyVfdPbacRSnhp5JxC0otNG1/oua4dxB+CeNgI5e0KI9w4RgEDYwgqYLsLQbX9E8nDVp8iAlcuUEncBcm4UXjuLtige8kXsco5utdvvshsBe4BqcaA3S9BXNmZfc9ji11uDhvHhqpCJ1xqqX0a1BkbPI695JM3dx/VXO9tETKi9KUxjskYbFlGO9JYjLliceQJ9yUDlHbVT5KSU8mO+CDG3U9rfdOdwVnfR+c1VO7mL+1xK0YDRZx0af4kp7m/mtGLuyVcdS/nkfRCYpbZfaJkUUgkJ0ddoAuTpY24DcPanNTtJHVRuiEjqeQ+iSbNd90vG4Hy81TKYjKb8SfI7kzqiQbHidCqo9NifKX8Ou/wDoT/WIbSJU0D2SuY8WI3jn3jgQRxSYp22s5oNtzvttHAX4juTxsRsL623dw7uSZYhXhrTci9tFbMLnUFGcANyqbtRV2dkG5V2ycV0xe9zjzQQRXWljj0tAK5gDGpENRS1LPbZJuRHNtEBSZCG6M4ItlGLSDsnp/WbQTTU7IJj1giN4nu1kYCLOjzfaYbDQ7sotpomDKVx4FTEVOOQ+dE7jh+bfNlVQ4kOO3TGKHP5SOlJUPFhLjv0T+DBxbUhSsUXh+QTpkfLed36o2uuEMklQ7sGbZMpNnSd1lbWxgCybHs3Hf7U3Xq5FrhY4VTk2bkH2fMI8WyUx1A960DDC0jmCpRlMAf2UKT0Qf5YtPD3+Vm0exc3d7U+pthj9t5HgPzV2EdihdS35pfWrgALrPlUebBqaJ1pDIfEgX9gXQYrDTuDqdhvuJc9+ovutex48FZ8ZwDrm6b+fFUauweSI9ppCmwlko3O/hMs91ZH4VHXMdJG57JRq6IuLml3NoPNVc4M9uXOWsa7UPNyN9j6I39yPh2JvgeHsNiPf3FXOpbHVxF7dGvH1gFuxJwktwvuPkldqhNf0n9Pb9vwushNcCwhrQCKuRw35YjkHvufgr9hta1zQMztObib+JKxCR0kEhbcgtNlaNn9p3XAcQo2ViOlF3aW9O61cgHeSRrccCDvBWT7ZQPp5RHYmLUsNzlPeBua7mBod/FaHh+IhzRr71HbX4P8ASacgDtt7TO8j7PgVX4L/AOHmp/B/7ac+nBF2Cp+rpG7ru7WmvhuVlGvz+iz04pUvDerkayMgZcrG5gLeic17EbtE/wAPpJHOBlle8DXVxtfw3J8+MXOdI5wFprZKFAK4yvDSCTbx0F/Peqp0hY+0UzorOD32A07Nr663TrHIW1ELoja+9l+Dhu/TzWW4hBJGcri6wJGUk6EbxbgUbp+I17g9x3B4Suf2Vh6On2fJ3gK/iex7lmuw9aGTWIHa0sXBvx3rSHZbdotb3F7UTqTam+qRp5TCR2V7m8DqPzTaok011B5peo6snV7Lj77UhUQB3om+7cWn80FlbWmG02qcXDWFt9baXVZpKSarmEUZu9wcWgmwJaxz8oPM5bDvIU9NQXIDw4tvrlBDrcbOsQPYrNstsnSCeKaGrcx8bmu6qdjQ42OrcwIBuLjTmjSZceJE5wBujRokX2ukJjHSO3WPw0hzua4EEXBB0NwbEHkU5LMngRofnit22y6MmVb+ugLY5Xene+ST72m53fx+NBx/otqKeF8kjoSxouS15vfcMoLRcndZPxOv4uSG27S4/wBJ8/5RZopA42NlnM29J2Ui/DncdE1kpCtCHApGyNO1psQipR7CESy4ttGBU7G75+f1TuIfPD9PimUJvz+fBPJo3RuLXgtc02LSLEHkeKqSRdd0JOoeXAfPgnQNj8/1KjYp9fn+qfZ/n5/MITgnBOQbn59w4JvWm2v53Skb/n9v2RawXYfh/X9EwcriuweuscqtsTrtB8isx+nFrrjgrrs9iwkbbiOH5oeVCa1BcCpeZhBuPBFD+N04OoTSUZfD4fuoLd9k9OWP1XT0TXjUA/PAprn04p3TOuL/ABTSC3cLlAYpskx4OUWPs9ygKaiqKSTRpcw6HkQtEuOaM5rXbwPBSGZj2jS4WE0sWb49hhlj61rHAjQgjhwKqrJC0rZsQc1rC3TXgsz2lwnq33buKn40/qCuPC4bbFTWy+0Z0aVfIKsPasPgnLDcGxV52Z2lzDK/ehZONrGtoXf7SpCqb1NQWbmS3c3kHb3N8Ce15uSkuMCEEO+bpbHYOsiuN4s5p7xuUBiFKaqIPb6bRlcOdtx8bJI2tkAL/oUEmimtbtG/PmG7x96fve2rZmbbrQO03d1gHG/B3eqlI8jsuvcaIaHEHRuDmnd82VkYAACzYhdosKx4BQRtkvxvYtcNW+SvDqRhFyB7FR3ytqGh7LNlA8ndxSw2hly2ubt0cDvv3qFkQvmOoHfumh2nlKbW07ARYAcFVJKfkpLFK0yb03phorGBpjjAKbZG4TLrJG7nvHg5yM3F5x/vZP5j+afyRiybPpQjW08hPbKO60row206mCrkqZj1cQiLWkgkud1nZYOLjlAt3dyLh/TAypmfDiEMf0aR31brXMPAZ7akfeFiDfhoMxNKm74LKjf8P4ss0szibfVUa00Bu2u9739vNyWT7Bo7fqp3bOnfTVckQdeO+eFzdWvhf2o3A7naG1xxBUH9MdxPuCB8rnBrXOJay4aCbhoJuQ3kL3NuZPNEcxXUETmRta82QKvz7/dNLWXsFz5iUXrECCyMbHCcAFqvRPsiZn/Spm/Vxn6sEenIOP8AC34+BXdLeG9XWNlA0mYCT9+Psu87ZFrNDRsijbHG0NYwBrWjgAq70i7NurKW0bc0sTg9g0BIPZe0E6btfwrxXB+IXS9XGRKaY75a7Bp4/WiSrGTGAh0jnlYtG5Oo5E8//D17f+Fl8g0/ApWLZCu40s38q9JOfiHiVn/k391Wem/wfwmzJPnel73b+5Rptm6qNpc+CRjRvc5oaB5n4JnFJcJ7JI5RqjcCPY3/AGTTY2KhcViym4SmB4p1b9+iVxRlwoBxsVNADm0VzRa16hrBIwEFLvGYW4hUHZTHcjsribFXxsoIBCp54TE5PCZSvtcWHn+5ugpa0ajTuvb/ANk4qIri43qHqQQdN/iPySsAeKSHZTEGIjUX119X9UU1p+zofnj+ihRVaaaHjrZEdVvPEAcd3vI3+af6AtN1KQDnOOpv87h3Jpj9GHs52HzqnFI+4vwG79UpVC4/f8gnAlrwkWYVMOU2RqSpLSCFI43S2cSodwVk418wRW/MKK0LB8VzsykotNL1Uzm8H7vH5+Kp2F15Y5WWqnEjA9u8a+xC9MXtwUBwpNcfw4Xzj+t1WpRYq4mo6yO3uVarqYgqVETp0nslY6ik6KtLDoVNPl60Zmmzxx5+KrJ0Tmmqi0pQbPunvjvcKVkaHj1TucORSkYsEh1ufVvpce8fqhEt0StlGISpde4802L0brbapGbQpzQkDVz3pF7kLipLZmjimqY4piWslJjzjex7wRG/vAfluDwv4pZHiJheeAL/AAjNaoZyAuUrtNs3NQzmGZtjva4ejI3g5p4j3g6FRCdFKyZgkjNtO4IRqrYrnBFQrrIiVesAUIKJdGuvlgOWiSVbiEcLC+Z7Y2De55AHhrvPcFn+P9MLBdlG3Of+bICG/hZvPnbwUF02UTm1EMt3FkjC0Ak5WvYdbDcLtc32LOA9epfDvw3iT47MuY677cAdqPnf7eyqcjIeHFrdlYMTx+apfmmlc88Mx0b/AAtFg0eAScUoUOyayVbUL0JkDWNDWAADsNlWm7sqTqxmaq7UN1UoyrTCsHFODaFJzOUjBOWm4WgbL4yHsDXHXVZwSn2HYgY3AjgVHeBKNB5RHN7ha0OXsUfiFNxHmi4TiQmjDuO4hPJDcfBVlFjt03kKsTxa70aKHj+ac4hDlO5R30iysW24bISl4ZLf0CLV1moF9FHCuyps+qu66RsO9rrRcXGYblVpm6qzVEunioKsj1UtrbbScw0UxabFTWFV9uyToVCvCNDJZR43hrtDkd7dQVngms6w3Hgkaxt9E0hnuN+qdxDMptVuopFKFnhsU33KYrKfzUZLGmyNsagjsdexR4JyE862+o38Rz/dRQKXimsuimB2K57O6eiS6CV2iTz31HmuzXUv3QdKNGRcZr242FzbjYG11f8AZjo7pqztQYh2xqYzBllbbiWmXW3MXHes7BR4qpzHBzHOa5pu1zSQ4HmCNQoOdjzzR1BKWO800j7gj+xCKygdxa9K7SbKRV1N1M+rgLtlAAc2SwBe0cjxbexHkRnz+gTlWe2D/wCqleijbuWs6yCpcHyRta+N1gHOZfK8OtoSCWa79TdXzE6YyxSRNeY3SMe0PbYuZmblzAHlcLx92b1Toc7sP1dIu+ARv3Fjj6K2DY5m6qXlzFaVsU0kccglaxxaJAMoflNswFzoeGqaKU2j2dlop3QzNsRq1w9F7OD2HiD7tQdQote1Y8rZImvY7UCBv599lWEUaViwrpIroJTJ17pMxu9kpL2O/D9nxbZarsv0tUtVZkv92lOlnn6tx+7LoB4Ot5rAboQVieofD2DnDduh3YtofkcH+/upTJ3sXoTpWwjr8Oe4augImb3tGj/LK4n8KwK6nNn9vKqlaY2v6yEgtdBLd0Za4WIbxZoT6JHgVXy5H+HsCfpsT8aUhzbtpHvyCO3F9+eU2dwkOoJXMua9Jhy661GpR6TkPRZHXSYehJTk2kg8IrSlHpEqtm+V1hGCsuyuL9W/KTo74q+NeCLhZFG6xVu2f2itZrzpzK6SP1RrHKC4aSrTVQ5gqviNOWlWxrg4XBv4JlWUoeEKGTQd0NwVNkqV0U6WxPDyx25R17K3bThYTaT2WovomVRqil65PApLVJnI1IcU6lam0gVZlsr5gpTDadU0ykKaax7lCxPT6ORSsWYSsQpGKTkcDdMKmFG64lFM3NTAEIAhMpGJMOTyRt9yayMUHIiLfnapDXWlYpUoSmYKXjkT8fJDtiuc3ulLriUCC6nWmKe2Ixz6JXQzE2aHZZP+2/sP9gN/IKS2624kqK8ywSOYyC7IHMJacoPaeCPWOvhlHBU9Aq+Tp2PJlDLcLcGlvtRP/wBH0JTw8hulXqTb9ldAKfE2XI/wquJo6yN26749A9p0uG2uBuuARSamHI8tDmvAOjmklrhwIuAbHvAPMBJoLp2LhRYhIh2ad9PYHyB2+g29krnF3KQQo2RdkUMROCdaAIV2VdZEAcEiFCioQEQWkRgUIKLZcigpFzkk5LFEZAXvaxu9xDR4uNh7yoGa4MYXnsns8KbxzZd9PTUs5uW1MeY/dfckN82FpH4uSgmy2K9GbUbLtqMPdTNAuxjep7nxNsy3jbL+IrzfKwg8jy5LJ9D60/MgcSfmad/oeP2+ykzwhjvqp7CtpJItL3byKttBjLJxpo7ksybInUFWWm4NitPHkRTjfYqG6LwtFq4w4WKrFfRZSUvhu0mYZZN/B36p1VuDhwU2K2H2UchV97ETMnE0djZNZFOCUbpN5SD2pa6I5ClAcKRm7JoRYpzBIkZWokb1Qxyfw01HgoxGoKRDkUojHoxWka7ULUeqQojkoAgc1dd7Lk2kYkw6ydFqmcE2Bq6xueBjXMvYuMsYDf4m5sw9io+olmK31nuDR5JpHZbtgoWGVStZhJMDamMfVl3VyAf7qUC9j91wOZp/ib9m5uWFdCD7g1FS1vNsLS4+Gd+UD2FaLgWwlJTwSwta97JwGy9Y/Nny3sbAANIJJBABBtyWcm+NMSIAMJc4EXQ2I77mt+49/a1IGG88jZedUBC0fEOhSqEzhC6J0V+w978rsvAPaG7xu00O/uVKxvCzTTyQPcxzozlcWEluawJAJAOl7HTeCtfh9WxM06ceQONXQ5A9/CiPjczkKNXZUZDdWJKGnYpUYUN02D396O0y8yhaT5Q6PlOf7NuhbgqSbFKftFKCll9Y+1JXuEl+6U/sE8ED9nX8LJWOgk9Y+1OocJcfScT5lDLq/qH4SayFFnApBwXf2BJ6qvmzz6RgDamBzv8AqRyPDvNhNj5WV+wrZ/DZ/wDCGc+qZJA8eLSQVR53Wxh/zI3EeQAR+b2+6kRsdJwQsFOz0vqlTeweycsuI0+Zhyxu61x4ARdoe1waPNbuzY+kG6BvmXn4uTuiwaGEkxRMYSLEtGpHK/kFmOo/FUORjPhYwguBAO21/cqXHjva4EkIjaYrHtuuieodWPkpWZ45u3Zv2Hn0we4nUePctvSUj1iOm5z+mSmWOjYog8FT5W+qKK8yz9GWIB1vosnj2bfzE2UjQ9D1e/0mRx/xytPujzFegXi6yXpH6TLZqWifzbLO0+RZER73eQ5q9wusdR6hP6eNG0XyaJAHk2UJ0McbbcSs6x3B20svVCZkz26SGMOyNd6gcfSI46WHtspRV24OUSjMcvUsNromBkjtR87Df6BVkgDt1N1LQ4aJl9GuugmunJ3XVkNlH4TR1NZNnJ09+ibFqUhPakXhNnJ24JB7dVQdTiIbrHZSWFPsRw6SmldFKLOb7CDqHNPEEIjVre22yYq4MzB/eIQSzm9u90ffzHf4lZCwqJ8N9YHUIad/vbyP8/Qp+RD6Z9koQgXIFqrpRUKVpaySJwfE98bxucxxa4eYSbQhcEyRrZAWuFgrgaOyuGF9L9XFYTBlQ3m4ZJP52ae1pWjbHdI8Fc4xsbJHKGl5Y8C2UEAlrxodXDfY9ywR7Fb+iDTEfGGUe9jvyXmnxL8OYsUD8mJmkgXtsPxwrPGyXlwaSvQUU1wvNu1+AzUtVIyftOcS8ScJWuJPWDxN7jgbhbvPirIGOklcGMYLucdwA+dyzXGekOjxNr4KmN0IDiaap9IxncDKwC4a62obfS2lwCqP4NzMjHncWxlzCAHEcjwR3PuBuR9EXNjbQ33WbErrpavo3RPLHWuNxaQ5rgdQ5jho5pGoITe69oa8OGocKopNvprvWPtQ/T3+sfamgKG6wQ6hN/yP5Ur02+E9GIv9Y+1CMTf6zvaUxBQ3Rm9Tm/5JPTb4T9mMSDc4+1OYdopR9pQ90IKKzqUwO5v7BNMTfCsjdqZOTT4hOIds5WkHK244jMD8VWY3pW6vIpmTMughGMBajgHTdLEQ2eMys49r6wDucd/gfaFtMVUHNBsRcA2O8XF7HvXl3Y/DvpFdTxEXDpW5v4GnO/8AytK9M5l5j8X/AMPjZDGwNDSQS6vrtt9irHEaS02U5fMEkSm1XWMiY58j2sY3VznEBoHeSlWPBAIIIIBBBuCDqCCN4WIe5ztyFOAA2WZdMe1VRBkpox1cczC50oPaeAcroh6o3X4kOG4XvjeZb70tYB9JoHOaLyU/1reeUaSN/l18WhefSvU/hXLiGFpjaA4H5vfwfwq3Jade6OZAu60c03KAlXjuoyA8BA0BPo5rKWo5gWnd7Qq2HJSOWymQdXDvlcEN8Nqemhum/V2TSOY8CnVDVtbI0ys61gPaZmLC4dzxqD36+BV6JQW6hug6Dwk5LJGOK72jm4D3hbHsxsng1ezNC2QPA7cTpniRveRfVv3hp4HRTv8Asmw4EERPuDcfXSbxrzWI6j8W4TdUEkcgdxRaB/7KbHivO4ITqshLXe1Znt3sRJ1n0imie8SXMrI2lxa/eXhrdcrhcnkfFa/Ww3ukKR2VwXl3TerS9NyBPHv5HYjwVcyQiVlFefKfZyqcbNpqhx5NhkP+lRz22JB0I0I8F6nxWvEMEsp3Rxvk/kaXfkvK0hO/ivX/AIf69L1Zsj3RhoZXBu7u/wCypJoRGRujAobJKORKErUskDxbVGIpcrR0Y1AZikF9z+sj83xuDf8ANZVZCyQtIIJBGoINiDzBUTPxhl48kB/qaR9LHKex2lwd4Vl6TNszVzGKI/3eM2bbdK4aGQ8x6o5a8VSo5LFOZGJo9qx5wP8ASw1sPA/X3KkmT1DblICoLgBfdu7r6myC6ZRS2TkSBaXC6iyZm5ooDmUmK5AEKwoUlcEYIoQozTS5Ddcguuun6kiUYUu1ybApRjlbYeRpNIbgtK6FMMz1r5iNIYjb+OU5R/lEi13HMfhpIjLO/K0aAb3Pd6rG8T8lZhsTtFBheGdbJ2p6l7nxxN9NzGfVsLvVZdrzc89Lqh7R7TTV0xlndfgxg9CNvqsHDx3nispN0qXrfU5JXfLE06b86diG/e9+FLbKIYwBypTbPbybEH6/VwtN44gdBwDnn7T/AHDh3vdh+kqWhtHJeWmv6F+3HfeYif8AxOh7t6pV111u3dIw3Yv8IWDR49/N837qF6jw7Ve69QYXjMFZD1kD2yMOhHFpO9r2nVp7ivO+2uzv0Kskh+xfNEecb9W+zVvi0prhGNzUsgkgkdG8cRuI9VzTo4dxUztdtmMQjiMsQZURXaXsPYkjdrYtOrSHC41I7TtyzGB0KfpeZcZ1xO2PkeCR38WPPAUmSYSM32IVSLEQsS9kFlpZMRrlGDk2IQXTh0aQc1VE+M6HdEBtKRSp0111HgpeKRT+ndQLTocmPZ3UjRVz4ZGyRPcx7TdrmmxB7its2E6UY6oCGpLY6jcHaNjm8ODH/d3HhyGFgrlK6v0fG6rHUgpw4cOR+49kkUrozsvVNVHooWaTKU/wKfrKSnfvzQwuPiY2k+9M8Ti5b+C8GezS8sPYkLQRu2tR/SDVv/smfICSQxj7fZZnbnce62n4lgBXpDCZ2vD43AOa4EFp1DmkZXA9xBWF7a7NGhq3xamM9uFx+1G4nLrzGrT3tXpnwLnxtZJhnZ16h7igCPt/lVefGQ7X2VdcbFKByTeFzHL0BsmiQt7FV5FhKoEF0F1J1hJSEpGaNK3XFRsiJszC1ycDSYELg9LzRpvZYfJhfjPLVJBsLly5cooSrly5cnrly5AVyHq3SowKO0pO6EFSYpaKaQnIkJ3m+4a8hoAjgpu1yVaVocSYEABCcEouQXXXVpqTEK5AuXaly5CgXLkiFJyMR7oCUKZrXtIKcE0cFzXJSRqSKyEzTE/ZHG6dRSJYFMWPTtj7rSdNzfVZoJ3CC9tL0lsHUZsMpXX3QtafwXZ/pWMdJG2rqyq+qeRBC4iEtJGZw0M1xxPDkLcyp1m1vU7PMiYfrJZJqccxHm6yQ/yyNb+NZpIFi+m9FHr5GTIOHuDfybP+Pypkk3ytaPCuexnSe+CVoqiZI9xkAvI0HifXHv8AFaZtVhUOMUOemeySSO7oXNI1Nu1E7i3MANDaxDe9ednBSuAbQTUkgkgkLHbjbc4eq9p0cO4qOOmH+JE2M7RI02PB9j9UvrfLpfuEjK0gkEWIuCDoQRwI4FJtKldpMZbVS9f1YjkeLzBvoOk4yMB1bm3kG+tzfXSJJW9Eznta94o9x4+6hVXCPmQZ0mXIuZNfmaSu0pfOuzpuXrs6Z/qPZLoS5KSdEiGRB1ihz5sMuzxwnBpCTQoEKoURcuXLkq5AUCFAUJyVchBRUKaHUlRwUsxybgpRhVnizkFMcE5BXXRGlCtI2SxaDSNdcCirkvqbrkZAXIr3JEuUbIzPT2HKUNtKF6AORLowVcJ3PKfSMUk4JZEeEuTHrbaQFIJeGRIuXNKqYJjDKCEQiwn7pyWhpJygkgcAXWzEeOVvsCKUm06ISVqhMA2+xQKSMrURhS8gTZZ3Lb6UupvdGbuE5a5CSkWlKE6KwjnLmbphCK5yJmQEoLqrkmJKIAhJXAoq5RjIbSoxKKhQJriuX//Z"/>
          <p:cNvSpPr>
            <a:spLocks noChangeAspect="1" noChangeArrowheads="1"/>
          </p:cNvSpPr>
          <p:nvPr/>
        </p:nvSpPr>
        <p:spPr bwMode="auto">
          <a:xfrm>
            <a:off x="646289" y="252589"/>
            <a:ext cx="270933" cy="27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89">
              <a:latin typeface="Arial Narrow" panose="020B0606020202030204" pitchFamily="34" charset="0"/>
            </a:endParaRPr>
          </a:p>
        </p:txBody>
      </p:sp>
      <p:sp>
        <p:nvSpPr>
          <p:cNvPr id="58371" name="AutoShape 2" descr="data:image/jpeg;base64,/9j/4AAQSkZJRgABAQAAAQABAAD/2wCEAAkGBwgHBhEIBxIWEwkXFxYbFxQYFiEcHBYdHyUiHyAgHR8pKCgsJCQnIh8fLTYiKSkrOjMuICI0PDgtQzQtLisBCgoKDg0OGxAQGjckICU2MTc0Ly84LCwtMCs3NzAsMjQuLSwsLC0sMTE3Ly80LCw0LCwsNCwwLzQ0LCwsLCwtLP/AABEIAJ8BPgMBEQACEQEDEQH/xAAbAAEAAwEBAQEAAAAAAAAAAAAABQYHBAMCAf/EADsQAAIBAwEGAwYEBAUFAAAAAAABAgMEEQUGEhMhMVEHIkEUMjVhc7IjcYGxFUJikRYkM1KCNJKh0dL/xAAbAQEAAgMBAQAAAAAAAAAAAAAAAwQCBQYHAf/EADgRAQABAgMEBwcEAgEFAAAAAAABAhEDBCEFEhMxFkFTYXGh0SIzUYGRscEGFDLwQmJSIyRykuH/2gAMAwEAAhEDEQA/ANd1K9ubbU7SjRjm3qSqKpLD8ijByTz0XNJczGZmJhYwsKmrDrqmdYtbv1sqekbRyrbe1lOEY2tT8KNXe8r4Tm008YblvdM9upXpxb4kw3GYyG7s+mYn2o1t1+1bnHydm0GuXVPZS4dxTXtU6tahCnhxcouTpqUVzbeGny6mWJiTFE3Q5PJUVZuiKavZiIqmeqJte0z1fB6aHr9zc7N2tW3guPxqVGpDnJwjvbjbXJxeFnn0PuHiTNMMc1kqKMziU1VaWmqJ6pm14jv+Cs+L3xq3+k/uIM3zht/037qvxj7KGVHSAAAAAAAAAAAAAAAAAAAAAAAAAAAAAAAAAAAAAAAA3HbbVpaToc5UN13c3GFOEv595pSSXLLUW2bTGr3ae953s3Kxj48RVfdjWZjqhULzQIWWyFCNpvy1a24VeVFtZi5uO9vLrurcfr6Mgqw7UezzjWzdYWenEztc1zbDxL073dHK3frF3v7bHaraK2uLlx9gtqUK06tPpCpiM3GTeeWYdPk+Z9meJXEzyjrYcL9jlq6af51zNMRPXTrGkfN1aNUhs/tpUtE0tPu/xIVJ/wA83h7sHyTWaj5Y7H2idzEt1T90GZic3kacT/PD0mI6o+M/T4ojxe+NW/0n9xHm+cNh+m/dV+MfZQyo6QAAAAAAAAAAAAAAAAAAAAAAAAAAAAAAAAAAAAAAAG17faVPUtF4trHevaUozp88YxJb3ZPyp9TaY1N6Xn2yszGDj2rn2aomJ8J/+q/f67RrbMQ1GynnWrqNKhLyvEpRaU4pPkscSXP5kVVfsXjnLZYOSqpzc4WJH/Tw71eEdU/O0PHT7FbNazT0y9jw9Nu6Eac1necquN1pNZcec+vJGMU7lW7PKY80mNjTncCcajWvDqv8LU8725TydlnRp6/trHh+fSrJKMH7rhUW7yfRy5wfdcjKI3sTuj7q9dc5XIzfTExefXenX6c0V4vfGrf6T+4jzfOF/wDTfuq/GPsoZUdIAAAAAAAAAAAAAAAAAAAAAAAAAAAAAAAAAAAAAAADdNpo0KE6Gq39RQsqDm6mU3vKpF00sL5yRtq9Panqec5Pfr3sGim9VVrfKb9fgpdlpPsO0tT+Ibi0K23q8Yc2oRqZ3GljOU4LK9MIqxRavXlGre4ma4mVp4d+LX7Mz8bc4597r1m1t6+kVIWVWM9UpSneU54knCnKXE5ZWM4S5fL0Mq6YmnTWY1Q5XFqoxomumYw6o3Jj41RG71S99n9NpwtbfT6tSMdanUp3dRpN8SCm5LLwlnDxg+4dMREUzOvPzYZ3MTVXXixTfCiJojum1vHvRPi98at/pP7iPN84Xv037qvxj7KGVHSAAAAAAAAAAAAAAAAAAAAAAAAAAAAAAAAAAAAAAAA2TxD4Ss7eV/n+GKr+Njr7r3f03ups8e1ovycFsjf4lXD/AJ29n8+XJDXSorYy2V6o7y9m9pSS4vs+8+Hvcs8uWf8AngjqtuRfu+i7g7372vh/7bv/AB37a2/HyRGyCsFqcNxSTzcOtxsbns26sZ5Y7fL3/TBFhbu9p38/gvbTjF4U3t/ju7vPiX1/vglZKH+OYcD/AK/jUnTcf9P2Xh8/Ttn9d0k04vf+LKdN/wBhO9/C03vz4l9Px8ruLxe+NW/0n9xhm+cLX6b91X4x9lDKjpAAAAAAAAAAAAAAAAAAAAAAAAAAAAAAAAAAAAAAAAbptJKlVq0NNvKaqWFaU+LnPlUIuony/qijbV66TGjzjKb1MVYtFVqqbW+c2+yh6dtFQv8Aa+rRvpRlpNdcL3X5oLe4S7rLl1KlOLFWJMTynR0WPs6vCyNNVETGJT7XVpM2v9LJHaPULew0GrVpU40tRqOpbRWJPeo05bnry93DyZ4lW7Re2vL5K+Ry9eNmaaZqmqiLVTy0qmL/AHe2zGrUrrTrbUVCNTV4zpW1RqMvJSlNpfL3eeefzPuFXeIq6+XyRZ/Kzh4teFeYw5iao5a1RHrojPF741b/AEn9xHm+cL36b91X4x9lDKjpAAAAAAAAAAAAAAAAAAAAAAAAAAAAAAAAAAAAAAAAbP4i6xLStAlGhJwuqjUYNLPRpyz/AMcmzx692nvcDsbKfuMzF4vTGs/jzZLp9jcVLSrf2rw6DpPGMvzSwmvyazzNfTTVMTVHU7XHx8OmunBr/wA7/b8pzWLy62tu4qnUbpUbZzk5RwlOMc1Oi6ya5enIlqmcWdOprstg0bOonep1qqtGvVM6fS778ONZ/huuq2qyat62I7qWczbShnt1f9xlq7VW6pNu5TjYG/TF5p1v/rrMpDxe+NW/0n9xnm+cKv6b91X4x9lDKjpAAAAAAAAAAAAAAAAAAAAAAAAAAAAAAAAAAAAAAAAbR4gW1vqGlx0+W6r2o26MpRzuuHnnz9MwjJfqbTGpiqLS8/2TjV4ONxY/jHOO6dI85hRPDi0u726uJWk8UlSkpwzjf34yUP7PuVMtEzM2dHt3Gw8OiiKqbzfSfhETF/q/dlrC+q7I6lUtZ8NLcTeWsqmpSnHl3jJL9RhU1Th1WNoY+FGdwIqpv3eM2jzh8+HdvarVFqN7uuhGdOnGLW8+JUa4bXbDXX0yfMvTF96f7Mvu3MTEnC4OHzmJmer2YjVIeL3xq3+k/uM83zhX/Tfuq/GPsoZUdIAAAAAAAAAAAAAAAAAAAAAAAAAAAAAAAAAAAAAAADZ9ttbnodzZ3GE6DqTjUjy5pxx1abWG88uuMGzxq9y0uA2bkv3UYlMc4i8eN1b2n1ihoWkyttIq5r3FR11Uh5HTpyalFfNNZXVfkQ4te5TannLabPylWZxt/Gp9miLWnW8xpP0cltUnsPtBRt61V1LCrCLqR3/KpS8s5NY57uH6ZaMYng1d0rNdEbUy1VVNNqqZ001tGsR80xW1Shot5aaLp8ozq1bmNSc1FLdhUqKcY4afWM8JpprHoSb0UTFEf3Vr6MrVmaMTMYkWimm0R8ZiLX+Uxr4ovxe+NW/0n9xHm+cL36b91X4x9lDKjpAAAAAAAAAAAAAAAAAAAAAAAAAAAAAAAAAAAAAAAAbjthb22pWcdHr7yrV21TlFJ4lBcTq+mVHH6m0xaaao3Z63nez8TEwMTj0cqefhOn5UHQbHU6dx7bfpO8p/5W3jJRlBzjGflnj0jj3vXPVlaimrnPPlDos3j4E0cLC/jPt1WvE2m2sX+Pwe9N0dd0yrZW8WqNSpPcbUd93L3qzhn0ppLGfXP54RauJiP7PNHMV5XFpxapi8RF+dtzSmJ8XVsdbV6N6tc1/ec9+FtT5Qact7h80um7KKWf15n3BjXfq8IR7TxKKqP22W5WmuefK291/GJvZz+L3xq3+k/uPmb5wm/Tfuq/GPsoZUdIAAAAAAAAAAAAAAAAAAAAAAAAAAAAAAAAAAAAAAADbNudRttJ01X81GV7FtUU208y8smseqhJs2mNXFFN3n2y8tXmMbhRNqZ/l16c482e6PcV7GurPVK6iq9KNenXlOUuDOUZYnjlmby0/05sq03p0qnnr4OjzVFGLRxcGj+EzTNMWjeiLaeEO+9qWug6fVrUlw6+Zxp0G5KW8nKn7RF93Bv8/7GVVqImeX9tdDhUYubxaaZ1jS9WlrTarcnwl67IXD0/WlomuyjUhN0q1OTnJqNR4lBJf7pOWX816jBndq3KvFhtKiMXB/c5eLWvTMWj+PKflFvo+fF741b/Sf3HzN84Z/pv3VfjH2UMqOkAAAAAAAAAAAAAAAAAAAAAAAAAAAAAAAAAAAAAAABte1+mW2qXtlSvJxjQjUnJxbxKe7ByxHk08Yy08csm0xaYqmLvPchma8CnEmiNZi3heY/sd6uapbUdtNKq/wzhyv6FWUaUYYinSckouWf6U8c1+RDXTGNTO7zhtcriVbOxqeLeKK41vrr12/Li0anc7W6rDWNZSWn20VGct6PvU8T8yxzTzlrHyMKInFq3quULGaqoyGDOBga14nLnynTTvjqSkXYbRyttUhUpQvKF3GOF5YyhxMQT5NuThBbvNLm+hJFsS1XXE/lS/62T4mBNMzTXRf57uvyiZm6M8XvjVv9J/cR5vnC9+m/dV+MfZQyo6QAAAAAAAAAAAAAAAAAAAAAAAAAAAAAAAAAAAAAAAGy+I2oUdO0ZVo4WoZxRk45xnCqY9F+G5dTZ49UU0363BbGy1WPj7v+P8Al4dXnZRNgK95a1rmrbSULRUpcRtpYe7Lh4z/AFdirl5mLzHJ0W2qMKuMOKovVfS3w0u/Nlri+/wxqNvYyXEahJxbXOOJKq0n67qXT5HzCmdyqI/vxNo0YX7vAqxI011j439nzk8PdQoW+tRs77HstSUHFOOfxU1w305YbfPoMtXaq09f3fdt5aqvB4mH/Km9/wDxtqk/F741b/Sf3Geb5wq/pv3WJ4x9lDKjpAAAAAAAAAAAAAAAAAAAAAAAAAAAAAAAAAAAAAAAAbbt7pcNW0KVCG57YsSpObxjDTnj57ifobTGoiqm3W8+2Vmv2+Yiub7vXby82OWNe4nSlp9u0oV5UotNdWpZjz9ObNdTM60x1u6xqKImMauNaLz5arDtPp9bZq6pVrN04wqUHSluPezJJRq55cm2+v7E2LTw5vDV7Px6c7RVTiXmaat7X4azS9fDPS6d3rDvrncdClupKT58RtODj8+T9RlqImq/VDDb+ZmjBjDpver4f8eU3SXivThLVqDkufDf3MsY1MVTF3nea2znMhMU5evdidZ0idfmpHBp9iHh0qv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hwafYcOk6W7X7byj0ODT7Dh0nS3a/beUejZ9rJ2djGjrWoyao28pPdUU3PiRdPGMr/dn9C1iWp9qep0+RpxcWasDDjWuPpb2vwptrpVppW1Vxq1y4PT6UFXUFBPy1d7cUV0zFx/8ARXpoppxJq6obvEzWLmMnRl6Ynfqndvf4W5+N3vq8NM1LQ7jT7OadzGM7xTlFeWM3xHBNN8/R/wDk+1btVM0xOvNhl6sxgZijGrp9nSjSeuI3b/l1aBZWFChabP1JpahmlducYLE0pOcYyec5xy/I+4dMREUdfNDnMbFrrxM1FPsa0Wvy0tMx/ebj8VPitD6b/dmeLzh55tr3lPgpBg0oAAAAAAAAAAAAAAAAAAAAAAAAAAAAAAAAAAAAAAANX8QnCjY0Ly7jv6fTqp1afdNOMXn5Sa/vgkx+UTPJ6lsmmasSrDom1cxpPnP1hD3U40Njbe0u8zlQ9mq3FHDzwXJ7sW8c9zC/7OfUjq/hET8/BcwYmrOV1Uab29FNX+3XPz/PcidknQt9UhNUZUHTdevUm8y/y8ordWMdP/n+pkeFa+kW5z8l/aW9XhTG/vX3aYjl7cTr/e/uSslx9uIQpRbu51aVeFfDSVvuYccY9ecc95fIz54tuvn8rKdM7uQmZn2YiaZp/wB73ifz8u94eKnxWh9N/uyTF5w84217ynwUgwaUAAAAAAAAAAAAAAAAAAAAAAAAAAAAAAAAAAAAAAAG1a/Kq7m3oTpqpp8nU46cN5KMYOUc56edInr6o6npGWiIpqqiq1UWt1a3t9rqDpmsTqbRLVL2W/o1zUnRjBxTbjH/AE4yjjkk5r175KlNft708pdFj5SIyvBoptiYcRVM+POYm/ck9o7uvR0v2JU1R1S4rToUmqajmipqCTePdcZIzxJndtymZt8lXI4VFWNxL72HRTvTrf2rX+8PTZnULmtYU4U4Kpq9CvToVqnDTapOck0pY91RXUywqp3e+Jt8mOfwKKcWZmbYddM1Uxf/ACtHV4uPxU+K0Ppv92ZYvOHne2veU+CkGDSgAAAAAAAAAAAAAAAAAAAAAAAAAAAAAAAAAAAAAAA1fxG1Kdpo8bKg5RuK84QjOLxu+aLefXDWVy7kmPXam3xep7Hy8YmNNdUXpoiZmPjp6o3UtIoy2floFtGENQtaNGrxlHCz1k4tc1J8N8/yMKqfZ3I5wsYGaqjMxma9acSZi3d390XRmz18tb1CWuXealpZ28W6dR7zc1Ftzh1SeYZy8PoR0Vb07/VEf37LmdwP2uFGWp0qxKuccrXtaevrd87iOibbW97TWLK+jFKlDlib3FvTXJPnN81l9TOZ3MWJ6qvurU4f7nIV4c/ywpvefhrpH0cvip8VofTf7szxecPO9te8p8FIMGlAAAAAAAAAAAAAAAAAAAAAAAAAAAAAAAAAAAAAAABtO1+mx1bQqlnv7lRpSjLGX5Gp8unXdwTYtO9TZ6TkMxOBjxiWvEfnRQ7jWqup7G2mlxpuNxVnCjKe9mUVTcMyaxl5y+TfcrTXNWHFMdbocPKU4Odxca8TTTE1RHVN72iPBJX9stmdp7K5g+LQqQhbySW7FNbsN6XVfzN4f9zKqOHXE/HRVwa/3uUxaJi00zNUec2jrdGzWNZ2xutZqeSlS/BhB81Lnu70Xyx7nRL1MsON6ua/kjz3/bZKjLxrNXtTPKeV7T9Uf4qfFaH03+7MsXnDz3bXvKfBSDBpQAAAAAAAAAAAAAAAAAAAAAAAAAAAAAAAAAAAAAAAblqGm+16na3m9jgSqSxjO9vQcOvpjOSxMXmJeiYWNuYddFv5Wj6TdWdI2foW/iFc3kZycoxVTHLm6rmmvyWORDThxGJMtpmM7XXs6jDmOczH/rb1dOu7PU47IXdrVqNrfrXCaWOeXUUX15emf2Mq8P2JiUeUz8xncPEiPhT5br10jZ2nHZmztKM3uwqUq+Ws583EcfTHN4yKMO1MRHiwzGfqnNYmJVGsxNPlu3VzxU+K0Ppv92fMXnDiNte8p8FIMGlAAAAAAAAAAAAAAAAAAAAAAAAAAAAAAAAAAAAAAAB//9k="/>
          <p:cNvSpPr>
            <a:spLocks noChangeAspect="1" noChangeArrowheads="1"/>
          </p:cNvSpPr>
          <p:nvPr/>
        </p:nvSpPr>
        <p:spPr bwMode="auto">
          <a:xfrm>
            <a:off x="781756" y="388056"/>
            <a:ext cx="270933" cy="27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89">
              <a:latin typeface="Arial Narrow" panose="020B0606020202030204" pitchFamily="34" charset="0"/>
            </a:endParaRPr>
          </a:p>
        </p:txBody>
      </p:sp>
      <p:pic>
        <p:nvPicPr>
          <p:cNvPr id="58372" name="Picture 4" descr="http://www.radzima.org/images/pamatniki/3828/meklgryb02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54583"/>
            <a:ext cx="4070142" cy="3081069"/>
          </a:xfrm>
          <a:prstGeom prst="rect">
            <a:avLst/>
          </a:prstGeom>
          <a:noFill/>
          <a:ln w="444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3" descr="C:\Users\Iwona\Desktop\Uppsala\Sokółka\dzik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45" y="1508479"/>
            <a:ext cx="3228622" cy="2367844"/>
          </a:xfrm>
          <a:prstGeom prst="rect">
            <a:avLst/>
          </a:prstGeom>
          <a:noFill/>
          <a:ln w="476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pole tekstowe 1"/>
          <p:cNvSpPr txBox="1">
            <a:spLocks noChangeArrowheads="1"/>
          </p:cNvSpPr>
          <p:nvPr/>
        </p:nvSpPr>
        <p:spPr bwMode="auto">
          <a:xfrm>
            <a:off x="22903" y="1546111"/>
            <a:ext cx="4737100" cy="252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l-PL" altLang="pl-PL" sz="1778" b="1" dirty="0">
                <a:latin typeface="+mn-lt"/>
              </a:rPr>
              <a:t>Informację o padłym dziku PLW w Sokółce otrzymał 14.02. 2014.od mieszkańca wsi </a:t>
            </a:r>
            <a:r>
              <a:rPr lang="pl-PL" altLang="pl-PL" sz="1778" b="1" dirty="0" err="1">
                <a:latin typeface="+mn-lt"/>
              </a:rPr>
              <a:t>Grzybowszczyzna</a:t>
            </a:r>
            <a:r>
              <a:rPr lang="pl-PL" altLang="pl-PL" sz="1778" b="1" dirty="0">
                <a:latin typeface="+mn-lt"/>
              </a:rPr>
              <a:t>.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l-PL" altLang="pl-PL" sz="1778" b="1" dirty="0">
                <a:latin typeface="+mn-lt"/>
              </a:rPr>
              <a:t>Zwłoki dzika znajdowały się w zamarzniętym rowie melioracyjnym w ¾ pod lodem.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778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778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l-PL" altLang="pl-PL" sz="1778" b="1" dirty="0">
                <a:latin typeface="+mn-lt"/>
              </a:rPr>
              <a:t>17.02.2014 roku otrzymano wynik + </a:t>
            </a:r>
            <a:endParaRPr lang="pl-PL" altLang="pl-PL" sz="16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234245"/>
            <a:ext cx="9144000" cy="102258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48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Przypadek 1.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778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Grzybowszczyzna</a:t>
            </a:r>
            <a:r>
              <a:rPr lang="pl-PL" altLang="pl-PL" sz="1778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gm. Szudziałowo, 800 m. od granicy, </a:t>
            </a:r>
            <a:r>
              <a:rPr lang="pl-PL" altLang="pl-PL" sz="1778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14.02.2014</a:t>
            </a:r>
            <a:r>
              <a:rPr lang="pl-PL" altLang="pl-PL" sz="1778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r. dzik - 50 kg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778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(PCR +, ELISA -)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9"/>
          <a:stretch/>
        </p:blipFill>
        <p:spPr>
          <a:xfrm>
            <a:off x="1835696" y="500142"/>
            <a:ext cx="4853070" cy="63718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231740" y="0"/>
            <a:ext cx="477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Przypadki ASF u dzików </a:t>
            </a:r>
            <a:r>
              <a:rPr lang="pl-PL" sz="2400" smtClean="0"/>
              <a:t>w 2014-2016</a:t>
            </a:r>
            <a:endParaRPr lang="pl-PL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2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395536" y="836712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altLang="pl-PL" sz="6600" b="1" dirty="0" smtClean="0"/>
              <a:t>Wyniki badań epidemiologicznych związane</a:t>
            </a:r>
          </a:p>
          <a:p>
            <a:pPr algn="ctr">
              <a:defRPr/>
            </a:pPr>
            <a:r>
              <a:rPr lang="pl-PL" altLang="pl-PL" sz="6600" b="1" dirty="0" smtClean="0"/>
              <a:t>z ASF u dzików</a:t>
            </a:r>
            <a:endParaRPr lang="pl-PL" altLang="pl-PL" sz="6600" b="1" dirty="0"/>
          </a:p>
        </p:txBody>
      </p:sp>
    </p:spTree>
    <p:extLst>
      <p:ext uri="{BB962C8B-B14F-4D97-AF65-F5344CB8AC3E}">
        <p14:creationId xmlns:p14="http://schemas.microsoft.com/office/powerpoint/2010/main" val="5682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ordi 9">
    <a:dk1>
      <a:srgbClr val="000000"/>
    </a:dk1>
    <a:lt1>
      <a:srgbClr val="FFFFFF"/>
    </a:lt1>
    <a:dk2>
      <a:srgbClr val="003399"/>
    </a:dk2>
    <a:lt2>
      <a:srgbClr val="666699"/>
    </a:lt2>
    <a:accent1>
      <a:srgbClr val="009999"/>
    </a:accent1>
    <a:accent2>
      <a:srgbClr val="4C6D4E"/>
    </a:accent2>
    <a:accent3>
      <a:srgbClr val="FFFFFF"/>
    </a:accent3>
    <a:accent4>
      <a:srgbClr val="000000"/>
    </a:accent4>
    <a:accent5>
      <a:srgbClr val="AACACA"/>
    </a:accent5>
    <a:accent6>
      <a:srgbClr val="446246"/>
    </a:accent6>
    <a:hlink>
      <a:srgbClr val="4C6D80"/>
    </a:hlink>
    <a:folHlink>
      <a:srgbClr val="B2B2B2"/>
    </a:folHlink>
  </a:clrScheme>
  <a:fontScheme name="Bordi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1746</Words>
  <Application>Microsoft Office PowerPoint</Application>
  <PresentationFormat>Pokaz na ekranie (4:3)</PresentationFormat>
  <Paragraphs>400</Paragraphs>
  <Slides>41</Slides>
  <Notes>10</Notes>
  <HiddenSlides>0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41</vt:i4>
      </vt:variant>
    </vt:vector>
  </HeadingPairs>
  <TitlesOfParts>
    <vt:vector size="55" baseType="lpstr">
      <vt:lpstr>ＭＳ Ｐゴシック</vt:lpstr>
      <vt:lpstr>Arial</vt:lpstr>
      <vt:lpstr>Arial Narrow</vt:lpstr>
      <vt:lpstr>Calibri</vt:lpstr>
      <vt:lpstr>Cambria</vt:lpstr>
      <vt:lpstr>Comic Sans MS</vt:lpstr>
      <vt:lpstr>Symbol</vt:lpstr>
      <vt:lpstr>Times New Roman</vt:lpstr>
      <vt:lpstr>Times New Roman CE</vt:lpstr>
      <vt:lpstr>Verdana</vt:lpstr>
      <vt:lpstr>Wingdings</vt:lpstr>
      <vt:lpstr>Motyw pakietu Office</vt:lpstr>
      <vt:lpstr>CorelDRAW</vt:lpstr>
      <vt:lpstr>Microsoft ClipArt Gallery</vt:lpstr>
      <vt:lpstr>30. MIESIĘCY ZWALCZANIA  ASF W POLSCE; WNIOSKI I ZALECENIA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Szerzenie się pomoru świń nie jest wyłącznie zależne od gęstości populacji dzików Ostatnim ogniwem zakażenia są szczątki dzików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OGNISKA (Faza I)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Prawdopodobne fazy szerzenia się ASF na obszarach  o dużej liczbie chlewni przyzagrodowych i gęstości dzików </vt:lpstr>
      <vt:lpstr>Prawdopodobne fazy szerzenia się ASF na obszarach  o dużej liczbie chlewni przyzagrodowych i gęstości dzików </vt:lpstr>
      <vt:lpstr>Prawdopodobne fazy szerzenia się ASF na obszarach  o dużej liczbie chlewni przyzagrodowych i gęstości dzików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Rakowska</dc:creator>
  <cp:lastModifiedBy>x</cp:lastModifiedBy>
  <cp:revision>297</cp:revision>
  <dcterms:created xsi:type="dcterms:W3CDTF">2016-08-03T06:20:34Z</dcterms:created>
  <dcterms:modified xsi:type="dcterms:W3CDTF">2016-10-20T07:18:03Z</dcterms:modified>
</cp:coreProperties>
</file>